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32"/>
  </p:notesMasterIdLst>
  <p:handoutMasterIdLst>
    <p:handoutMasterId r:id="rId33"/>
  </p:handoutMasterIdLst>
  <p:sldIdLst>
    <p:sldId id="289" r:id="rId5"/>
    <p:sldId id="288" r:id="rId6"/>
    <p:sldId id="295" r:id="rId7"/>
    <p:sldId id="283" r:id="rId8"/>
    <p:sldId id="261" r:id="rId9"/>
    <p:sldId id="276" r:id="rId10"/>
    <p:sldId id="257" r:id="rId11"/>
    <p:sldId id="291" r:id="rId12"/>
    <p:sldId id="293" r:id="rId13"/>
    <p:sldId id="296" r:id="rId14"/>
    <p:sldId id="292" r:id="rId15"/>
    <p:sldId id="297" r:id="rId16"/>
    <p:sldId id="294" r:id="rId17"/>
    <p:sldId id="306" r:id="rId18"/>
    <p:sldId id="307" r:id="rId19"/>
    <p:sldId id="264" r:id="rId20"/>
    <p:sldId id="298" r:id="rId21"/>
    <p:sldId id="265" r:id="rId22"/>
    <p:sldId id="304" r:id="rId23"/>
    <p:sldId id="308" r:id="rId24"/>
    <p:sldId id="309" r:id="rId25"/>
    <p:sldId id="310" r:id="rId26"/>
    <p:sldId id="263" r:id="rId27"/>
    <p:sldId id="267" r:id="rId28"/>
    <p:sldId id="311" r:id="rId29"/>
    <p:sldId id="303" r:id="rId30"/>
    <p:sldId id="26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472A0-6033-4E39-AE17-787952828590}" v="290" dt="2024-05-08T14:30:35.359"/>
    <p1510:client id="{42947E04-16B6-43C2-8B8B-4B02CF4906DF}" v="390" dt="2024-05-09T00:42:08.096"/>
    <p1510:client id="{5F93848C-BD43-4ED0-A51F-3D129438F572}" v="7" dt="2024-05-07T22:59:22.861"/>
    <p1510:client id="{668FC9D8-2CCE-422D-AFC2-6B18851FCD67}" v="70" dt="2024-05-07T19:37:12.689"/>
    <p1510:client id="{7414A20E-857B-4BCD-9FB8-376E5BBFCEB1}" v="19" dt="2024-05-08T18:47:05.654"/>
    <p1510:client id="{7AFBC2A4-80F8-48AD-AB61-A29A26555062}" v="167" dt="2024-05-08T15:28:56.364"/>
    <p1510:client id="{7BF90AE3-3860-4CCF-93B5-D4A1B4B08267}" v="102" dt="2024-05-08T19:18:20.691"/>
    <p1510:client id="{7CC1FA16-5439-4838-8D55-0F6EF29AAAEE}" v="113" dt="2024-05-07T00:53:02.083"/>
    <p1510:client id="{A4C061C1-56BC-4F48-8091-A6C84D256550}" v="118" dt="2024-05-08T18:42:17.953"/>
    <p1510:client id="{E200D158-1868-4038-A4FF-510B3402A70F}" v="68" dt="2024-05-08T22:14:00.662"/>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06" d="100"/>
          <a:sy n="106" d="100"/>
        </p:scale>
        <p:origin x="792"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35DAD1-886A-465A-B30E-7CE4B67011B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CFF3E44-7BBB-437C-9BD6-FD8DE0DBC576}">
      <dgm:prSet/>
      <dgm:spPr/>
      <dgm:t>
        <a:bodyPr/>
        <a:lstStyle/>
        <a:p>
          <a:r>
            <a:rPr lang="en-US"/>
            <a:t>numpy: np</a:t>
          </a:r>
        </a:p>
      </dgm:t>
    </dgm:pt>
    <dgm:pt modelId="{0AAD4606-1C29-41DD-94A3-A3672F6572C4}" type="parTrans" cxnId="{A5161EC5-5145-4EDB-BD51-D47DE3C15656}">
      <dgm:prSet/>
      <dgm:spPr/>
      <dgm:t>
        <a:bodyPr/>
        <a:lstStyle/>
        <a:p>
          <a:endParaRPr lang="en-US"/>
        </a:p>
      </dgm:t>
    </dgm:pt>
    <dgm:pt modelId="{AA412E91-1066-438A-AF22-2FFF8C3090A6}" type="sibTrans" cxnId="{A5161EC5-5145-4EDB-BD51-D47DE3C15656}">
      <dgm:prSet/>
      <dgm:spPr/>
      <dgm:t>
        <a:bodyPr/>
        <a:lstStyle/>
        <a:p>
          <a:endParaRPr lang="en-US"/>
        </a:p>
      </dgm:t>
    </dgm:pt>
    <dgm:pt modelId="{09CE83D0-96A3-43A6-AE4C-9E0F2D29FDCD}">
      <dgm:prSet/>
      <dgm:spPr/>
      <dgm:t>
        <a:bodyPr/>
        <a:lstStyle/>
        <a:p>
          <a:r>
            <a:rPr lang="en-US"/>
            <a:t>pandas: pd</a:t>
          </a:r>
        </a:p>
      </dgm:t>
    </dgm:pt>
    <dgm:pt modelId="{EA333625-01AD-4F05-8713-1A4FB98F099D}" type="parTrans" cxnId="{BC5F1A32-AECD-4F4E-BFAF-F29D963A4BEE}">
      <dgm:prSet/>
      <dgm:spPr/>
      <dgm:t>
        <a:bodyPr/>
        <a:lstStyle/>
        <a:p>
          <a:endParaRPr lang="en-US"/>
        </a:p>
      </dgm:t>
    </dgm:pt>
    <dgm:pt modelId="{88D6585C-5E21-4A38-A9D4-700113DC22C7}" type="sibTrans" cxnId="{BC5F1A32-AECD-4F4E-BFAF-F29D963A4BEE}">
      <dgm:prSet/>
      <dgm:spPr/>
      <dgm:t>
        <a:bodyPr/>
        <a:lstStyle/>
        <a:p>
          <a:endParaRPr lang="en-US"/>
        </a:p>
      </dgm:t>
    </dgm:pt>
    <dgm:pt modelId="{30934E7B-E293-4948-AFA5-591D0DFE9DCE}">
      <dgm:prSet/>
      <dgm:spPr/>
      <dgm:t>
        <a:bodyPr/>
        <a:lstStyle/>
        <a:p>
          <a:r>
            <a:rPr lang="en-US"/>
            <a:t>matplotlib: plt</a:t>
          </a:r>
        </a:p>
      </dgm:t>
    </dgm:pt>
    <dgm:pt modelId="{19E4637D-675C-413E-B1E9-A6AC8F9F9482}" type="parTrans" cxnId="{0A7FB37B-2763-45C2-913D-772643961729}">
      <dgm:prSet/>
      <dgm:spPr/>
      <dgm:t>
        <a:bodyPr/>
        <a:lstStyle/>
        <a:p>
          <a:endParaRPr lang="en-US"/>
        </a:p>
      </dgm:t>
    </dgm:pt>
    <dgm:pt modelId="{5D2D05A0-E336-402D-BDF9-F76A1003C2F5}" type="sibTrans" cxnId="{0A7FB37B-2763-45C2-913D-772643961729}">
      <dgm:prSet/>
      <dgm:spPr/>
      <dgm:t>
        <a:bodyPr/>
        <a:lstStyle/>
        <a:p>
          <a:endParaRPr lang="en-US"/>
        </a:p>
      </dgm:t>
    </dgm:pt>
    <dgm:pt modelId="{A421C3D8-E05C-4723-93FC-55ADCA9E2EA0}">
      <dgm:prSet/>
      <dgm:spPr/>
      <dgm:t>
        <a:bodyPr/>
        <a:lstStyle/>
        <a:p>
          <a:r>
            <a:rPr lang="en-US"/>
            <a:t>seaborn: sns</a:t>
          </a:r>
        </a:p>
      </dgm:t>
    </dgm:pt>
    <dgm:pt modelId="{5813FA91-C535-4F78-8893-EFECF0A23BF5}" type="parTrans" cxnId="{968AEF9F-6F62-4A40-801D-DD24078A679B}">
      <dgm:prSet/>
      <dgm:spPr/>
      <dgm:t>
        <a:bodyPr/>
        <a:lstStyle/>
        <a:p>
          <a:endParaRPr lang="en-US"/>
        </a:p>
      </dgm:t>
    </dgm:pt>
    <dgm:pt modelId="{A81F499E-C539-4E3F-9DFB-D22D96F3156E}" type="sibTrans" cxnId="{968AEF9F-6F62-4A40-801D-DD24078A679B}">
      <dgm:prSet/>
      <dgm:spPr/>
      <dgm:t>
        <a:bodyPr/>
        <a:lstStyle/>
        <a:p>
          <a:endParaRPr lang="en-US"/>
        </a:p>
      </dgm:t>
    </dgm:pt>
    <dgm:pt modelId="{6483413B-AFD4-4F3B-9370-1DFD7CFF451B}">
      <dgm:prSet/>
      <dgm:spPr/>
      <dgm:t>
        <a:bodyPr/>
        <a:lstStyle/>
        <a:p>
          <a:r>
            <a:rPr lang="en-US"/>
            <a:t>scikit-learn: sklearn</a:t>
          </a:r>
        </a:p>
      </dgm:t>
    </dgm:pt>
    <dgm:pt modelId="{49FDCC63-A013-4A8F-B938-88388AAC2326}" type="parTrans" cxnId="{5C2BABD5-7D92-49DB-AA74-8643111FAC3E}">
      <dgm:prSet/>
      <dgm:spPr/>
      <dgm:t>
        <a:bodyPr/>
        <a:lstStyle/>
        <a:p>
          <a:endParaRPr lang="en-US"/>
        </a:p>
      </dgm:t>
    </dgm:pt>
    <dgm:pt modelId="{6683EABF-8D3B-42EA-8F3B-8633C58473EA}" type="sibTrans" cxnId="{5C2BABD5-7D92-49DB-AA74-8643111FAC3E}">
      <dgm:prSet/>
      <dgm:spPr/>
      <dgm:t>
        <a:bodyPr/>
        <a:lstStyle/>
        <a:p>
          <a:endParaRPr lang="en-US"/>
        </a:p>
      </dgm:t>
    </dgm:pt>
    <dgm:pt modelId="{BE5B4B6C-2AE1-40F5-9801-8F7570A5444D}">
      <dgm:prSet/>
      <dgm:spPr/>
      <dgm:t>
        <a:bodyPr/>
        <a:lstStyle/>
        <a:p>
          <a:r>
            <a:rPr lang="en-US"/>
            <a:t>scipy: scipy</a:t>
          </a:r>
        </a:p>
      </dgm:t>
    </dgm:pt>
    <dgm:pt modelId="{39F5F03A-2DED-4131-B13C-A69078CBECBB}" type="parTrans" cxnId="{E0FCAB1F-9649-424B-946B-C6F7FC7DE77D}">
      <dgm:prSet/>
      <dgm:spPr/>
      <dgm:t>
        <a:bodyPr/>
        <a:lstStyle/>
        <a:p>
          <a:endParaRPr lang="en-US"/>
        </a:p>
      </dgm:t>
    </dgm:pt>
    <dgm:pt modelId="{4B3D17B1-FA96-4643-8270-AFA523B0F408}" type="sibTrans" cxnId="{E0FCAB1F-9649-424B-946B-C6F7FC7DE77D}">
      <dgm:prSet/>
      <dgm:spPr/>
      <dgm:t>
        <a:bodyPr/>
        <a:lstStyle/>
        <a:p>
          <a:endParaRPr lang="en-US"/>
        </a:p>
      </dgm:t>
    </dgm:pt>
    <dgm:pt modelId="{0B955402-62B9-47E6-BD07-2A7F6B0A52D9}" type="pres">
      <dgm:prSet presAssocID="{2435DAD1-886A-465A-B30E-7CE4B67011B2}" presName="linear" presStyleCnt="0">
        <dgm:presLayoutVars>
          <dgm:animLvl val="lvl"/>
          <dgm:resizeHandles val="exact"/>
        </dgm:presLayoutVars>
      </dgm:prSet>
      <dgm:spPr/>
    </dgm:pt>
    <dgm:pt modelId="{8AD58B3E-5D05-4322-8C99-334C53E2340C}" type="pres">
      <dgm:prSet presAssocID="{CCFF3E44-7BBB-437C-9BD6-FD8DE0DBC576}" presName="parentText" presStyleLbl="node1" presStyleIdx="0" presStyleCnt="6">
        <dgm:presLayoutVars>
          <dgm:chMax val="0"/>
          <dgm:bulletEnabled val="1"/>
        </dgm:presLayoutVars>
      </dgm:prSet>
      <dgm:spPr/>
    </dgm:pt>
    <dgm:pt modelId="{4869AAD7-24F6-4454-BCA2-4FEF669E4281}" type="pres">
      <dgm:prSet presAssocID="{AA412E91-1066-438A-AF22-2FFF8C3090A6}" presName="spacer" presStyleCnt="0"/>
      <dgm:spPr/>
    </dgm:pt>
    <dgm:pt modelId="{429D70EA-0654-4A2D-8338-90B355422EFB}" type="pres">
      <dgm:prSet presAssocID="{09CE83D0-96A3-43A6-AE4C-9E0F2D29FDCD}" presName="parentText" presStyleLbl="node1" presStyleIdx="1" presStyleCnt="6">
        <dgm:presLayoutVars>
          <dgm:chMax val="0"/>
          <dgm:bulletEnabled val="1"/>
        </dgm:presLayoutVars>
      </dgm:prSet>
      <dgm:spPr/>
    </dgm:pt>
    <dgm:pt modelId="{8F740169-7601-48E9-A0A2-44FCFCBEC2BE}" type="pres">
      <dgm:prSet presAssocID="{88D6585C-5E21-4A38-A9D4-700113DC22C7}" presName="spacer" presStyleCnt="0"/>
      <dgm:spPr/>
    </dgm:pt>
    <dgm:pt modelId="{2E40205B-5C12-4137-8841-3F4F695C8C8F}" type="pres">
      <dgm:prSet presAssocID="{30934E7B-E293-4948-AFA5-591D0DFE9DCE}" presName="parentText" presStyleLbl="node1" presStyleIdx="2" presStyleCnt="6">
        <dgm:presLayoutVars>
          <dgm:chMax val="0"/>
          <dgm:bulletEnabled val="1"/>
        </dgm:presLayoutVars>
      </dgm:prSet>
      <dgm:spPr/>
    </dgm:pt>
    <dgm:pt modelId="{FE797F9C-98A8-4D02-BDAC-8BA84BCFC39C}" type="pres">
      <dgm:prSet presAssocID="{5D2D05A0-E336-402D-BDF9-F76A1003C2F5}" presName="spacer" presStyleCnt="0"/>
      <dgm:spPr/>
    </dgm:pt>
    <dgm:pt modelId="{428C99AD-5056-41D9-942F-E43C47A46D87}" type="pres">
      <dgm:prSet presAssocID="{A421C3D8-E05C-4723-93FC-55ADCA9E2EA0}" presName="parentText" presStyleLbl="node1" presStyleIdx="3" presStyleCnt="6">
        <dgm:presLayoutVars>
          <dgm:chMax val="0"/>
          <dgm:bulletEnabled val="1"/>
        </dgm:presLayoutVars>
      </dgm:prSet>
      <dgm:spPr/>
    </dgm:pt>
    <dgm:pt modelId="{5D7636CD-2BF2-462A-84A0-84F4DC892414}" type="pres">
      <dgm:prSet presAssocID="{A81F499E-C539-4E3F-9DFB-D22D96F3156E}" presName="spacer" presStyleCnt="0"/>
      <dgm:spPr/>
    </dgm:pt>
    <dgm:pt modelId="{EF9D27B3-829A-4FB1-929A-92CCC1EFBF5F}" type="pres">
      <dgm:prSet presAssocID="{6483413B-AFD4-4F3B-9370-1DFD7CFF451B}" presName="parentText" presStyleLbl="node1" presStyleIdx="4" presStyleCnt="6">
        <dgm:presLayoutVars>
          <dgm:chMax val="0"/>
          <dgm:bulletEnabled val="1"/>
        </dgm:presLayoutVars>
      </dgm:prSet>
      <dgm:spPr/>
    </dgm:pt>
    <dgm:pt modelId="{57BCBEDD-F25F-41A2-8ECC-314EF6C1CB2B}" type="pres">
      <dgm:prSet presAssocID="{6683EABF-8D3B-42EA-8F3B-8633C58473EA}" presName="spacer" presStyleCnt="0"/>
      <dgm:spPr/>
    </dgm:pt>
    <dgm:pt modelId="{67FE4055-E40F-45BE-8802-3CAA7B46004C}" type="pres">
      <dgm:prSet presAssocID="{BE5B4B6C-2AE1-40F5-9801-8F7570A5444D}" presName="parentText" presStyleLbl="node1" presStyleIdx="5" presStyleCnt="6">
        <dgm:presLayoutVars>
          <dgm:chMax val="0"/>
          <dgm:bulletEnabled val="1"/>
        </dgm:presLayoutVars>
      </dgm:prSet>
      <dgm:spPr/>
    </dgm:pt>
  </dgm:ptLst>
  <dgm:cxnLst>
    <dgm:cxn modelId="{E0FCAB1F-9649-424B-946B-C6F7FC7DE77D}" srcId="{2435DAD1-886A-465A-B30E-7CE4B67011B2}" destId="{BE5B4B6C-2AE1-40F5-9801-8F7570A5444D}" srcOrd="5" destOrd="0" parTransId="{39F5F03A-2DED-4131-B13C-A69078CBECBB}" sibTransId="{4B3D17B1-FA96-4643-8270-AFA523B0F408}"/>
    <dgm:cxn modelId="{D72BEE23-6ADB-456D-8A63-68B9AA9C7264}" type="presOf" srcId="{A421C3D8-E05C-4723-93FC-55ADCA9E2EA0}" destId="{428C99AD-5056-41D9-942F-E43C47A46D87}" srcOrd="0" destOrd="0" presId="urn:microsoft.com/office/officeart/2005/8/layout/vList2"/>
    <dgm:cxn modelId="{BC5F1A32-AECD-4F4E-BFAF-F29D963A4BEE}" srcId="{2435DAD1-886A-465A-B30E-7CE4B67011B2}" destId="{09CE83D0-96A3-43A6-AE4C-9E0F2D29FDCD}" srcOrd="1" destOrd="0" parTransId="{EA333625-01AD-4F05-8713-1A4FB98F099D}" sibTransId="{88D6585C-5E21-4A38-A9D4-700113DC22C7}"/>
    <dgm:cxn modelId="{916D0B63-24A3-48CD-90AF-4ABF4F67267A}" type="presOf" srcId="{09CE83D0-96A3-43A6-AE4C-9E0F2D29FDCD}" destId="{429D70EA-0654-4A2D-8338-90B355422EFB}" srcOrd="0" destOrd="0" presId="urn:microsoft.com/office/officeart/2005/8/layout/vList2"/>
    <dgm:cxn modelId="{0A7FB37B-2763-45C2-913D-772643961729}" srcId="{2435DAD1-886A-465A-B30E-7CE4B67011B2}" destId="{30934E7B-E293-4948-AFA5-591D0DFE9DCE}" srcOrd="2" destOrd="0" parTransId="{19E4637D-675C-413E-B1E9-A6AC8F9F9482}" sibTransId="{5D2D05A0-E336-402D-BDF9-F76A1003C2F5}"/>
    <dgm:cxn modelId="{C7B88491-10CD-4C2C-B504-E946F77A5B37}" type="presOf" srcId="{6483413B-AFD4-4F3B-9370-1DFD7CFF451B}" destId="{EF9D27B3-829A-4FB1-929A-92CCC1EFBF5F}" srcOrd="0" destOrd="0" presId="urn:microsoft.com/office/officeart/2005/8/layout/vList2"/>
    <dgm:cxn modelId="{968AEF9F-6F62-4A40-801D-DD24078A679B}" srcId="{2435DAD1-886A-465A-B30E-7CE4B67011B2}" destId="{A421C3D8-E05C-4723-93FC-55ADCA9E2EA0}" srcOrd="3" destOrd="0" parTransId="{5813FA91-C535-4F78-8893-EFECF0A23BF5}" sibTransId="{A81F499E-C539-4E3F-9DFB-D22D96F3156E}"/>
    <dgm:cxn modelId="{60683AA8-3746-4826-BD17-43D24A1F15FD}" type="presOf" srcId="{30934E7B-E293-4948-AFA5-591D0DFE9DCE}" destId="{2E40205B-5C12-4137-8841-3F4F695C8C8F}" srcOrd="0" destOrd="0" presId="urn:microsoft.com/office/officeart/2005/8/layout/vList2"/>
    <dgm:cxn modelId="{8E88B4C1-9ECB-42AD-BF25-7E142CE664B4}" type="presOf" srcId="{2435DAD1-886A-465A-B30E-7CE4B67011B2}" destId="{0B955402-62B9-47E6-BD07-2A7F6B0A52D9}" srcOrd="0" destOrd="0" presId="urn:microsoft.com/office/officeart/2005/8/layout/vList2"/>
    <dgm:cxn modelId="{A5161EC5-5145-4EDB-BD51-D47DE3C15656}" srcId="{2435DAD1-886A-465A-B30E-7CE4B67011B2}" destId="{CCFF3E44-7BBB-437C-9BD6-FD8DE0DBC576}" srcOrd="0" destOrd="0" parTransId="{0AAD4606-1C29-41DD-94A3-A3672F6572C4}" sibTransId="{AA412E91-1066-438A-AF22-2FFF8C3090A6}"/>
    <dgm:cxn modelId="{5C2BABD5-7D92-49DB-AA74-8643111FAC3E}" srcId="{2435DAD1-886A-465A-B30E-7CE4B67011B2}" destId="{6483413B-AFD4-4F3B-9370-1DFD7CFF451B}" srcOrd="4" destOrd="0" parTransId="{49FDCC63-A013-4A8F-B938-88388AAC2326}" sibTransId="{6683EABF-8D3B-42EA-8F3B-8633C58473EA}"/>
    <dgm:cxn modelId="{9DBC66D8-BCA0-46EA-BA18-44B90F567D67}" type="presOf" srcId="{BE5B4B6C-2AE1-40F5-9801-8F7570A5444D}" destId="{67FE4055-E40F-45BE-8802-3CAA7B46004C}" srcOrd="0" destOrd="0" presId="urn:microsoft.com/office/officeart/2005/8/layout/vList2"/>
    <dgm:cxn modelId="{02E33FDC-FCA7-4457-A336-2AB87B163A9F}" type="presOf" srcId="{CCFF3E44-7BBB-437C-9BD6-FD8DE0DBC576}" destId="{8AD58B3E-5D05-4322-8C99-334C53E2340C}" srcOrd="0" destOrd="0" presId="urn:microsoft.com/office/officeart/2005/8/layout/vList2"/>
    <dgm:cxn modelId="{D301A0A6-AD09-4D97-B97D-5247E03A4521}" type="presParOf" srcId="{0B955402-62B9-47E6-BD07-2A7F6B0A52D9}" destId="{8AD58B3E-5D05-4322-8C99-334C53E2340C}" srcOrd="0" destOrd="0" presId="urn:microsoft.com/office/officeart/2005/8/layout/vList2"/>
    <dgm:cxn modelId="{E542C9BE-0830-4808-8D0B-300BA5FC4A3B}" type="presParOf" srcId="{0B955402-62B9-47E6-BD07-2A7F6B0A52D9}" destId="{4869AAD7-24F6-4454-BCA2-4FEF669E4281}" srcOrd="1" destOrd="0" presId="urn:microsoft.com/office/officeart/2005/8/layout/vList2"/>
    <dgm:cxn modelId="{642E93EE-CE35-4B33-91DD-09D243B7106D}" type="presParOf" srcId="{0B955402-62B9-47E6-BD07-2A7F6B0A52D9}" destId="{429D70EA-0654-4A2D-8338-90B355422EFB}" srcOrd="2" destOrd="0" presId="urn:microsoft.com/office/officeart/2005/8/layout/vList2"/>
    <dgm:cxn modelId="{CCC09BF7-1DAD-42F6-B33B-2E85997BA1DF}" type="presParOf" srcId="{0B955402-62B9-47E6-BD07-2A7F6B0A52D9}" destId="{8F740169-7601-48E9-A0A2-44FCFCBEC2BE}" srcOrd="3" destOrd="0" presId="urn:microsoft.com/office/officeart/2005/8/layout/vList2"/>
    <dgm:cxn modelId="{26CEC724-6E68-42F2-B9A6-4B6395188ABE}" type="presParOf" srcId="{0B955402-62B9-47E6-BD07-2A7F6B0A52D9}" destId="{2E40205B-5C12-4137-8841-3F4F695C8C8F}" srcOrd="4" destOrd="0" presId="urn:microsoft.com/office/officeart/2005/8/layout/vList2"/>
    <dgm:cxn modelId="{C90F9C60-80B0-496A-8136-1D1926C24C8E}" type="presParOf" srcId="{0B955402-62B9-47E6-BD07-2A7F6B0A52D9}" destId="{FE797F9C-98A8-4D02-BDAC-8BA84BCFC39C}" srcOrd="5" destOrd="0" presId="urn:microsoft.com/office/officeart/2005/8/layout/vList2"/>
    <dgm:cxn modelId="{A202D136-610A-4ECB-93DE-234065CCDD8C}" type="presParOf" srcId="{0B955402-62B9-47E6-BD07-2A7F6B0A52D9}" destId="{428C99AD-5056-41D9-942F-E43C47A46D87}" srcOrd="6" destOrd="0" presId="urn:microsoft.com/office/officeart/2005/8/layout/vList2"/>
    <dgm:cxn modelId="{CD9A90FD-9015-4A69-8202-BF03DABA29CA}" type="presParOf" srcId="{0B955402-62B9-47E6-BD07-2A7F6B0A52D9}" destId="{5D7636CD-2BF2-462A-84A0-84F4DC892414}" srcOrd="7" destOrd="0" presId="urn:microsoft.com/office/officeart/2005/8/layout/vList2"/>
    <dgm:cxn modelId="{29447C10-2383-404E-A00D-D48B399CA8E2}" type="presParOf" srcId="{0B955402-62B9-47E6-BD07-2A7F6B0A52D9}" destId="{EF9D27B3-829A-4FB1-929A-92CCC1EFBF5F}" srcOrd="8" destOrd="0" presId="urn:microsoft.com/office/officeart/2005/8/layout/vList2"/>
    <dgm:cxn modelId="{FE7F19D8-C7C4-4CC2-B355-6DEAA49F1793}" type="presParOf" srcId="{0B955402-62B9-47E6-BD07-2A7F6B0A52D9}" destId="{57BCBEDD-F25F-41A2-8ECC-314EF6C1CB2B}" srcOrd="9" destOrd="0" presId="urn:microsoft.com/office/officeart/2005/8/layout/vList2"/>
    <dgm:cxn modelId="{F9941F5F-A6A6-417B-BAEA-22434E58E94E}" type="presParOf" srcId="{0B955402-62B9-47E6-BD07-2A7F6B0A52D9}" destId="{67FE4055-E40F-45BE-8802-3CAA7B46004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47A026-0320-4E4F-8265-416E20BABF1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B783B2B-E462-4C07-AAFE-8C9C6693525A}">
      <dgm:prSet/>
      <dgm:spPr/>
      <dgm:t>
        <a:bodyPr/>
        <a:lstStyle/>
        <a:p>
          <a:r>
            <a:rPr lang="en-US"/>
            <a:t>The scatter plot highlights potential outliers, indicating discrepancies in applicant and co-applicant incomes.</a:t>
          </a:r>
        </a:p>
      </dgm:t>
    </dgm:pt>
    <dgm:pt modelId="{0C61B2C5-49DE-404A-B2F7-741F88BB358D}" type="parTrans" cxnId="{E64F0A8F-36CF-41AD-B209-847F506AA83A}">
      <dgm:prSet/>
      <dgm:spPr/>
      <dgm:t>
        <a:bodyPr/>
        <a:lstStyle/>
        <a:p>
          <a:endParaRPr lang="en-US"/>
        </a:p>
      </dgm:t>
    </dgm:pt>
    <dgm:pt modelId="{55D9757A-DD4E-44F4-A0C4-012103137065}" type="sibTrans" cxnId="{E64F0A8F-36CF-41AD-B209-847F506AA83A}">
      <dgm:prSet/>
      <dgm:spPr/>
      <dgm:t>
        <a:bodyPr/>
        <a:lstStyle/>
        <a:p>
          <a:endParaRPr lang="en-US"/>
        </a:p>
      </dgm:t>
    </dgm:pt>
    <dgm:pt modelId="{6077163D-FE89-4859-97B4-5E8EE5FFB2B9}">
      <dgm:prSet/>
      <dgm:spPr/>
      <dgm:t>
        <a:bodyPr/>
        <a:lstStyle/>
        <a:p>
          <a:r>
            <a:rPr lang="en-US"/>
            <a:t>Outliers may stem from data entry errors, reporting inconsistencies, or genuine variations in financial circumstances.</a:t>
          </a:r>
        </a:p>
      </dgm:t>
    </dgm:pt>
    <dgm:pt modelId="{1512A639-66F8-4B74-BB65-4B7C2E54BC7E}" type="parTrans" cxnId="{3D3B52A1-B28B-487D-A649-49BAFAAB78DE}">
      <dgm:prSet/>
      <dgm:spPr/>
      <dgm:t>
        <a:bodyPr/>
        <a:lstStyle/>
        <a:p>
          <a:endParaRPr lang="en-US"/>
        </a:p>
      </dgm:t>
    </dgm:pt>
    <dgm:pt modelId="{00181CED-F4F9-4F61-9A37-0B2D0653CEFB}" type="sibTrans" cxnId="{3D3B52A1-B28B-487D-A649-49BAFAAB78DE}">
      <dgm:prSet/>
      <dgm:spPr/>
      <dgm:t>
        <a:bodyPr/>
        <a:lstStyle/>
        <a:p>
          <a:endParaRPr lang="en-US"/>
        </a:p>
      </dgm:t>
    </dgm:pt>
    <dgm:pt modelId="{9430B4D5-3B4F-45E4-A01A-8998BD7E4AEF}">
      <dgm:prSet/>
      <dgm:spPr/>
      <dgm:t>
        <a:bodyPr/>
        <a:lstStyle/>
        <a:p>
          <a:r>
            <a:rPr lang="en-US"/>
            <a:t>Validating outlier data points through cross-referencing with external sources is crucial to ascertain their accuracy.</a:t>
          </a:r>
        </a:p>
      </dgm:t>
    </dgm:pt>
    <dgm:pt modelId="{C41C8021-E1C8-4993-849F-110DDD625657}" type="parTrans" cxnId="{9796B0B4-A422-4B0D-A92D-C2AFF7EE4BC5}">
      <dgm:prSet/>
      <dgm:spPr/>
      <dgm:t>
        <a:bodyPr/>
        <a:lstStyle/>
        <a:p>
          <a:endParaRPr lang="en-US"/>
        </a:p>
      </dgm:t>
    </dgm:pt>
    <dgm:pt modelId="{AED3A2A0-E5C5-4338-9396-C88F58E8B88A}" type="sibTrans" cxnId="{9796B0B4-A422-4B0D-A92D-C2AFF7EE4BC5}">
      <dgm:prSet/>
      <dgm:spPr/>
      <dgm:t>
        <a:bodyPr/>
        <a:lstStyle/>
        <a:p>
          <a:endParaRPr lang="en-US"/>
        </a:p>
      </dgm:t>
    </dgm:pt>
    <dgm:pt modelId="{8085696B-427A-41EA-B35A-1007F52BF050}">
      <dgm:prSet/>
      <dgm:spPr/>
      <dgm:t>
        <a:bodyPr/>
        <a:lstStyle/>
        <a:p>
          <a:r>
            <a:rPr lang="en-US"/>
            <a:t>Resolving discrepancies involves employing data cleaning techniques such as outlier removal, data transformation, or imputation methods.</a:t>
          </a:r>
        </a:p>
      </dgm:t>
    </dgm:pt>
    <dgm:pt modelId="{1EF85861-5109-4243-8154-EC10B6D5BAA1}" type="parTrans" cxnId="{5FFFBB4C-2F10-4B97-B3D3-1B775C88302B}">
      <dgm:prSet/>
      <dgm:spPr/>
      <dgm:t>
        <a:bodyPr/>
        <a:lstStyle/>
        <a:p>
          <a:endParaRPr lang="en-US"/>
        </a:p>
      </dgm:t>
    </dgm:pt>
    <dgm:pt modelId="{611C6283-C89A-443A-861F-9AEBCCBAE0B9}" type="sibTrans" cxnId="{5FFFBB4C-2F10-4B97-B3D3-1B775C88302B}">
      <dgm:prSet/>
      <dgm:spPr/>
      <dgm:t>
        <a:bodyPr/>
        <a:lstStyle/>
        <a:p>
          <a:endParaRPr lang="en-US"/>
        </a:p>
      </dgm:t>
    </dgm:pt>
    <dgm:pt modelId="{71B0C023-472B-4982-B826-5F7D44A331C3}">
      <dgm:prSet/>
      <dgm:spPr/>
      <dgm:t>
        <a:bodyPr/>
        <a:lstStyle/>
        <a:p>
          <a:r>
            <a:rPr lang="en-US"/>
            <a:t>Assessing the impact of discrepancies on data analysis outcomes is essential to ensure the reliability of insights derived from the data.</a:t>
          </a:r>
        </a:p>
      </dgm:t>
    </dgm:pt>
    <dgm:pt modelId="{4D4138CB-5AF9-4E46-AB58-47934887031D}" type="parTrans" cxnId="{5FC11BD5-3541-428F-8678-4D81F5A8B0AC}">
      <dgm:prSet/>
      <dgm:spPr/>
      <dgm:t>
        <a:bodyPr/>
        <a:lstStyle/>
        <a:p>
          <a:endParaRPr lang="en-US"/>
        </a:p>
      </dgm:t>
    </dgm:pt>
    <dgm:pt modelId="{C5D05B00-83B1-446D-B699-C29E9FC0D7F6}" type="sibTrans" cxnId="{5FC11BD5-3541-428F-8678-4D81F5A8B0AC}">
      <dgm:prSet/>
      <dgm:spPr/>
      <dgm:t>
        <a:bodyPr/>
        <a:lstStyle/>
        <a:p>
          <a:endParaRPr lang="en-US"/>
        </a:p>
      </dgm:t>
    </dgm:pt>
    <dgm:pt modelId="{D5E11E74-2A49-4287-93B0-06EF0361D365}">
      <dgm:prSet/>
      <dgm:spPr/>
      <dgm:t>
        <a:bodyPr/>
        <a:lstStyle/>
        <a:p>
          <a:r>
            <a:rPr lang="en-US"/>
            <a:t>Documentation of the discrepancy identification process enhances transparency and reproducibility in data analysis.</a:t>
          </a:r>
        </a:p>
      </dgm:t>
    </dgm:pt>
    <dgm:pt modelId="{D3FF485B-08AE-48BA-9526-768B3932DC25}" type="parTrans" cxnId="{B82546F5-A4F3-44AF-BCFC-40B2BA362946}">
      <dgm:prSet/>
      <dgm:spPr/>
      <dgm:t>
        <a:bodyPr/>
        <a:lstStyle/>
        <a:p>
          <a:endParaRPr lang="en-US"/>
        </a:p>
      </dgm:t>
    </dgm:pt>
    <dgm:pt modelId="{09A01529-5DF5-411B-A859-268B91981A70}" type="sibTrans" cxnId="{B82546F5-A4F3-44AF-BCFC-40B2BA362946}">
      <dgm:prSet/>
      <dgm:spPr/>
      <dgm:t>
        <a:bodyPr/>
        <a:lstStyle/>
        <a:p>
          <a:endParaRPr lang="en-US"/>
        </a:p>
      </dgm:t>
    </dgm:pt>
    <dgm:pt modelId="{786BA658-3C75-4D6E-A32E-5EC466C3B856}" type="pres">
      <dgm:prSet presAssocID="{2C47A026-0320-4E4F-8265-416E20BABF19}" presName="vert0" presStyleCnt="0">
        <dgm:presLayoutVars>
          <dgm:dir/>
          <dgm:animOne val="branch"/>
          <dgm:animLvl val="lvl"/>
        </dgm:presLayoutVars>
      </dgm:prSet>
      <dgm:spPr/>
    </dgm:pt>
    <dgm:pt modelId="{87709074-3949-4D57-9FA1-83E23922DA98}" type="pres">
      <dgm:prSet presAssocID="{DB783B2B-E462-4C07-AAFE-8C9C6693525A}" presName="thickLine" presStyleLbl="alignNode1" presStyleIdx="0" presStyleCnt="6"/>
      <dgm:spPr/>
    </dgm:pt>
    <dgm:pt modelId="{08A0B8A7-4CFB-44F9-8C06-36AE6A03366A}" type="pres">
      <dgm:prSet presAssocID="{DB783B2B-E462-4C07-AAFE-8C9C6693525A}" presName="horz1" presStyleCnt="0"/>
      <dgm:spPr/>
    </dgm:pt>
    <dgm:pt modelId="{3AE6D905-2F42-4740-930B-E67E33DD4486}" type="pres">
      <dgm:prSet presAssocID="{DB783B2B-E462-4C07-AAFE-8C9C6693525A}" presName="tx1" presStyleLbl="revTx" presStyleIdx="0" presStyleCnt="6"/>
      <dgm:spPr/>
    </dgm:pt>
    <dgm:pt modelId="{6A1F0717-6236-42BE-9ABD-FA9887BD7158}" type="pres">
      <dgm:prSet presAssocID="{DB783B2B-E462-4C07-AAFE-8C9C6693525A}" presName="vert1" presStyleCnt="0"/>
      <dgm:spPr/>
    </dgm:pt>
    <dgm:pt modelId="{5757CE22-008E-4DBF-9952-37547C9F7BB1}" type="pres">
      <dgm:prSet presAssocID="{6077163D-FE89-4859-97B4-5E8EE5FFB2B9}" presName="thickLine" presStyleLbl="alignNode1" presStyleIdx="1" presStyleCnt="6"/>
      <dgm:spPr/>
    </dgm:pt>
    <dgm:pt modelId="{3191265B-310D-4749-9FF6-0174DE006E50}" type="pres">
      <dgm:prSet presAssocID="{6077163D-FE89-4859-97B4-5E8EE5FFB2B9}" presName="horz1" presStyleCnt="0"/>
      <dgm:spPr/>
    </dgm:pt>
    <dgm:pt modelId="{154B2391-1668-4E66-8FD0-D34A57537F95}" type="pres">
      <dgm:prSet presAssocID="{6077163D-FE89-4859-97B4-5E8EE5FFB2B9}" presName="tx1" presStyleLbl="revTx" presStyleIdx="1" presStyleCnt="6"/>
      <dgm:spPr/>
    </dgm:pt>
    <dgm:pt modelId="{95ECF7CF-8D16-4782-B5B0-4DB7BEEE833C}" type="pres">
      <dgm:prSet presAssocID="{6077163D-FE89-4859-97B4-5E8EE5FFB2B9}" presName="vert1" presStyleCnt="0"/>
      <dgm:spPr/>
    </dgm:pt>
    <dgm:pt modelId="{EB29FCA0-DFFB-4115-A13C-DE9C7709C899}" type="pres">
      <dgm:prSet presAssocID="{9430B4D5-3B4F-45E4-A01A-8998BD7E4AEF}" presName="thickLine" presStyleLbl="alignNode1" presStyleIdx="2" presStyleCnt="6"/>
      <dgm:spPr/>
    </dgm:pt>
    <dgm:pt modelId="{09FE3ADE-5FBE-45FC-B8EB-2B4D8C3D9769}" type="pres">
      <dgm:prSet presAssocID="{9430B4D5-3B4F-45E4-A01A-8998BD7E4AEF}" presName="horz1" presStyleCnt="0"/>
      <dgm:spPr/>
    </dgm:pt>
    <dgm:pt modelId="{A9DC6FD3-1D6C-4061-B102-4CB696B1CFC3}" type="pres">
      <dgm:prSet presAssocID="{9430B4D5-3B4F-45E4-A01A-8998BD7E4AEF}" presName="tx1" presStyleLbl="revTx" presStyleIdx="2" presStyleCnt="6"/>
      <dgm:spPr/>
    </dgm:pt>
    <dgm:pt modelId="{44363C99-E03C-446C-BCEB-514B86717E3A}" type="pres">
      <dgm:prSet presAssocID="{9430B4D5-3B4F-45E4-A01A-8998BD7E4AEF}" presName="vert1" presStyleCnt="0"/>
      <dgm:spPr/>
    </dgm:pt>
    <dgm:pt modelId="{89FB0968-82B4-43D0-8D9F-20C559BF787B}" type="pres">
      <dgm:prSet presAssocID="{8085696B-427A-41EA-B35A-1007F52BF050}" presName="thickLine" presStyleLbl="alignNode1" presStyleIdx="3" presStyleCnt="6"/>
      <dgm:spPr/>
    </dgm:pt>
    <dgm:pt modelId="{4DD1F044-D7C9-4A19-B891-DC9364FD6CF2}" type="pres">
      <dgm:prSet presAssocID="{8085696B-427A-41EA-B35A-1007F52BF050}" presName="horz1" presStyleCnt="0"/>
      <dgm:spPr/>
    </dgm:pt>
    <dgm:pt modelId="{7C7513AB-1637-4789-B4BF-07B35027C7CD}" type="pres">
      <dgm:prSet presAssocID="{8085696B-427A-41EA-B35A-1007F52BF050}" presName="tx1" presStyleLbl="revTx" presStyleIdx="3" presStyleCnt="6"/>
      <dgm:spPr/>
    </dgm:pt>
    <dgm:pt modelId="{451D9E62-04ED-4BA8-AE7C-7B7ACBD2C4CC}" type="pres">
      <dgm:prSet presAssocID="{8085696B-427A-41EA-B35A-1007F52BF050}" presName="vert1" presStyleCnt="0"/>
      <dgm:spPr/>
    </dgm:pt>
    <dgm:pt modelId="{D39A4830-622E-4FC5-80CA-6DE02D8A6CB4}" type="pres">
      <dgm:prSet presAssocID="{71B0C023-472B-4982-B826-5F7D44A331C3}" presName="thickLine" presStyleLbl="alignNode1" presStyleIdx="4" presStyleCnt="6"/>
      <dgm:spPr/>
    </dgm:pt>
    <dgm:pt modelId="{26F13035-530B-410F-B6DE-824298735228}" type="pres">
      <dgm:prSet presAssocID="{71B0C023-472B-4982-B826-5F7D44A331C3}" presName="horz1" presStyleCnt="0"/>
      <dgm:spPr/>
    </dgm:pt>
    <dgm:pt modelId="{626EF84F-D9AD-476F-A2CB-8E3D8AFA6658}" type="pres">
      <dgm:prSet presAssocID="{71B0C023-472B-4982-B826-5F7D44A331C3}" presName="tx1" presStyleLbl="revTx" presStyleIdx="4" presStyleCnt="6"/>
      <dgm:spPr/>
    </dgm:pt>
    <dgm:pt modelId="{61A0D621-5FAB-44EB-A679-3C33A16E253D}" type="pres">
      <dgm:prSet presAssocID="{71B0C023-472B-4982-B826-5F7D44A331C3}" presName="vert1" presStyleCnt="0"/>
      <dgm:spPr/>
    </dgm:pt>
    <dgm:pt modelId="{9F9E966C-1B92-47C8-BB73-1E06DE6F82C0}" type="pres">
      <dgm:prSet presAssocID="{D5E11E74-2A49-4287-93B0-06EF0361D365}" presName="thickLine" presStyleLbl="alignNode1" presStyleIdx="5" presStyleCnt="6"/>
      <dgm:spPr/>
    </dgm:pt>
    <dgm:pt modelId="{556A21A3-D9F5-423B-813A-D695947557EE}" type="pres">
      <dgm:prSet presAssocID="{D5E11E74-2A49-4287-93B0-06EF0361D365}" presName="horz1" presStyleCnt="0"/>
      <dgm:spPr/>
    </dgm:pt>
    <dgm:pt modelId="{6C4D88EB-2791-4F63-B303-D32D49E179B7}" type="pres">
      <dgm:prSet presAssocID="{D5E11E74-2A49-4287-93B0-06EF0361D365}" presName="tx1" presStyleLbl="revTx" presStyleIdx="5" presStyleCnt="6"/>
      <dgm:spPr/>
    </dgm:pt>
    <dgm:pt modelId="{32548309-24CD-451E-AF4E-157FA93BE5A0}" type="pres">
      <dgm:prSet presAssocID="{D5E11E74-2A49-4287-93B0-06EF0361D365}" presName="vert1" presStyleCnt="0"/>
      <dgm:spPr/>
    </dgm:pt>
  </dgm:ptLst>
  <dgm:cxnLst>
    <dgm:cxn modelId="{B2916628-012A-41B4-872D-999CC9B871CE}" type="presOf" srcId="{8085696B-427A-41EA-B35A-1007F52BF050}" destId="{7C7513AB-1637-4789-B4BF-07B35027C7CD}" srcOrd="0" destOrd="0" presId="urn:microsoft.com/office/officeart/2008/layout/LinedList"/>
    <dgm:cxn modelId="{5FFFBB4C-2F10-4B97-B3D3-1B775C88302B}" srcId="{2C47A026-0320-4E4F-8265-416E20BABF19}" destId="{8085696B-427A-41EA-B35A-1007F52BF050}" srcOrd="3" destOrd="0" parTransId="{1EF85861-5109-4243-8154-EC10B6D5BAA1}" sibTransId="{611C6283-C89A-443A-861F-9AEBCCBAE0B9}"/>
    <dgm:cxn modelId="{7A05FB63-C5E8-4763-AE15-144BF37C8023}" type="presOf" srcId="{DB783B2B-E462-4C07-AAFE-8C9C6693525A}" destId="{3AE6D905-2F42-4740-930B-E67E33DD4486}" srcOrd="0" destOrd="0" presId="urn:microsoft.com/office/officeart/2008/layout/LinedList"/>
    <dgm:cxn modelId="{FB9EA165-72B2-49B1-916D-91A8BC41A59E}" type="presOf" srcId="{6077163D-FE89-4859-97B4-5E8EE5FFB2B9}" destId="{154B2391-1668-4E66-8FD0-D34A57537F95}" srcOrd="0" destOrd="0" presId="urn:microsoft.com/office/officeart/2008/layout/LinedList"/>
    <dgm:cxn modelId="{24DA3883-2EA9-414F-B45B-6136791F5D68}" type="presOf" srcId="{9430B4D5-3B4F-45E4-A01A-8998BD7E4AEF}" destId="{A9DC6FD3-1D6C-4061-B102-4CB696B1CFC3}" srcOrd="0" destOrd="0" presId="urn:microsoft.com/office/officeart/2008/layout/LinedList"/>
    <dgm:cxn modelId="{E64F0A8F-36CF-41AD-B209-847F506AA83A}" srcId="{2C47A026-0320-4E4F-8265-416E20BABF19}" destId="{DB783B2B-E462-4C07-AAFE-8C9C6693525A}" srcOrd="0" destOrd="0" parTransId="{0C61B2C5-49DE-404A-B2F7-741F88BB358D}" sibTransId="{55D9757A-DD4E-44F4-A0C4-012103137065}"/>
    <dgm:cxn modelId="{1A416894-8C12-452B-8AA1-BF0E9FB14255}" type="presOf" srcId="{2C47A026-0320-4E4F-8265-416E20BABF19}" destId="{786BA658-3C75-4D6E-A32E-5EC466C3B856}" srcOrd="0" destOrd="0" presId="urn:microsoft.com/office/officeart/2008/layout/LinedList"/>
    <dgm:cxn modelId="{3D3B52A1-B28B-487D-A649-49BAFAAB78DE}" srcId="{2C47A026-0320-4E4F-8265-416E20BABF19}" destId="{6077163D-FE89-4859-97B4-5E8EE5FFB2B9}" srcOrd="1" destOrd="0" parTransId="{1512A639-66F8-4B74-BB65-4B7C2E54BC7E}" sibTransId="{00181CED-F4F9-4F61-9A37-0B2D0653CEFB}"/>
    <dgm:cxn modelId="{A7EB57A9-96AD-46FD-8F39-8F281893EBA5}" type="presOf" srcId="{71B0C023-472B-4982-B826-5F7D44A331C3}" destId="{626EF84F-D9AD-476F-A2CB-8E3D8AFA6658}" srcOrd="0" destOrd="0" presId="urn:microsoft.com/office/officeart/2008/layout/LinedList"/>
    <dgm:cxn modelId="{9796B0B4-A422-4B0D-A92D-C2AFF7EE4BC5}" srcId="{2C47A026-0320-4E4F-8265-416E20BABF19}" destId="{9430B4D5-3B4F-45E4-A01A-8998BD7E4AEF}" srcOrd="2" destOrd="0" parTransId="{C41C8021-E1C8-4993-849F-110DDD625657}" sibTransId="{AED3A2A0-E5C5-4338-9396-C88F58E8B88A}"/>
    <dgm:cxn modelId="{838533BC-1C93-4C38-8CCE-DEFB272A3894}" type="presOf" srcId="{D5E11E74-2A49-4287-93B0-06EF0361D365}" destId="{6C4D88EB-2791-4F63-B303-D32D49E179B7}" srcOrd="0" destOrd="0" presId="urn:microsoft.com/office/officeart/2008/layout/LinedList"/>
    <dgm:cxn modelId="{5FC11BD5-3541-428F-8678-4D81F5A8B0AC}" srcId="{2C47A026-0320-4E4F-8265-416E20BABF19}" destId="{71B0C023-472B-4982-B826-5F7D44A331C3}" srcOrd="4" destOrd="0" parTransId="{4D4138CB-5AF9-4E46-AB58-47934887031D}" sibTransId="{C5D05B00-83B1-446D-B699-C29E9FC0D7F6}"/>
    <dgm:cxn modelId="{B82546F5-A4F3-44AF-BCFC-40B2BA362946}" srcId="{2C47A026-0320-4E4F-8265-416E20BABF19}" destId="{D5E11E74-2A49-4287-93B0-06EF0361D365}" srcOrd="5" destOrd="0" parTransId="{D3FF485B-08AE-48BA-9526-768B3932DC25}" sibTransId="{09A01529-5DF5-411B-A859-268B91981A70}"/>
    <dgm:cxn modelId="{60362822-D571-411E-BB94-99DE0C970BBD}" type="presParOf" srcId="{786BA658-3C75-4D6E-A32E-5EC466C3B856}" destId="{87709074-3949-4D57-9FA1-83E23922DA98}" srcOrd="0" destOrd="0" presId="urn:microsoft.com/office/officeart/2008/layout/LinedList"/>
    <dgm:cxn modelId="{88A19F90-973C-4220-931E-D9BB2E416E25}" type="presParOf" srcId="{786BA658-3C75-4D6E-A32E-5EC466C3B856}" destId="{08A0B8A7-4CFB-44F9-8C06-36AE6A03366A}" srcOrd="1" destOrd="0" presId="urn:microsoft.com/office/officeart/2008/layout/LinedList"/>
    <dgm:cxn modelId="{35B90C34-DFC6-4244-A38A-AB8DCF555DC2}" type="presParOf" srcId="{08A0B8A7-4CFB-44F9-8C06-36AE6A03366A}" destId="{3AE6D905-2F42-4740-930B-E67E33DD4486}" srcOrd="0" destOrd="0" presId="urn:microsoft.com/office/officeart/2008/layout/LinedList"/>
    <dgm:cxn modelId="{2D5E30BD-723F-47E9-BA82-8E9C1214F9B6}" type="presParOf" srcId="{08A0B8A7-4CFB-44F9-8C06-36AE6A03366A}" destId="{6A1F0717-6236-42BE-9ABD-FA9887BD7158}" srcOrd="1" destOrd="0" presId="urn:microsoft.com/office/officeart/2008/layout/LinedList"/>
    <dgm:cxn modelId="{4C713890-9BE9-4412-BFBF-F3E47AF9F41F}" type="presParOf" srcId="{786BA658-3C75-4D6E-A32E-5EC466C3B856}" destId="{5757CE22-008E-4DBF-9952-37547C9F7BB1}" srcOrd="2" destOrd="0" presId="urn:microsoft.com/office/officeart/2008/layout/LinedList"/>
    <dgm:cxn modelId="{44B30371-5F1F-4777-81F9-EA9D16A36696}" type="presParOf" srcId="{786BA658-3C75-4D6E-A32E-5EC466C3B856}" destId="{3191265B-310D-4749-9FF6-0174DE006E50}" srcOrd="3" destOrd="0" presId="urn:microsoft.com/office/officeart/2008/layout/LinedList"/>
    <dgm:cxn modelId="{1F410398-D71E-40DB-AEE5-6E91F4133817}" type="presParOf" srcId="{3191265B-310D-4749-9FF6-0174DE006E50}" destId="{154B2391-1668-4E66-8FD0-D34A57537F95}" srcOrd="0" destOrd="0" presId="urn:microsoft.com/office/officeart/2008/layout/LinedList"/>
    <dgm:cxn modelId="{0E0435DA-3F1A-46B0-AF92-9AC47843869B}" type="presParOf" srcId="{3191265B-310D-4749-9FF6-0174DE006E50}" destId="{95ECF7CF-8D16-4782-B5B0-4DB7BEEE833C}" srcOrd="1" destOrd="0" presId="urn:microsoft.com/office/officeart/2008/layout/LinedList"/>
    <dgm:cxn modelId="{9EACE97F-FF28-4571-B715-30F8D469072B}" type="presParOf" srcId="{786BA658-3C75-4D6E-A32E-5EC466C3B856}" destId="{EB29FCA0-DFFB-4115-A13C-DE9C7709C899}" srcOrd="4" destOrd="0" presId="urn:microsoft.com/office/officeart/2008/layout/LinedList"/>
    <dgm:cxn modelId="{66994C57-9768-4172-BAC5-32F4406001DE}" type="presParOf" srcId="{786BA658-3C75-4D6E-A32E-5EC466C3B856}" destId="{09FE3ADE-5FBE-45FC-B8EB-2B4D8C3D9769}" srcOrd="5" destOrd="0" presId="urn:microsoft.com/office/officeart/2008/layout/LinedList"/>
    <dgm:cxn modelId="{4E3A1F41-3B30-4B27-AE77-219013280AA9}" type="presParOf" srcId="{09FE3ADE-5FBE-45FC-B8EB-2B4D8C3D9769}" destId="{A9DC6FD3-1D6C-4061-B102-4CB696B1CFC3}" srcOrd="0" destOrd="0" presId="urn:microsoft.com/office/officeart/2008/layout/LinedList"/>
    <dgm:cxn modelId="{BFE02570-0430-4D62-A957-CE607431E497}" type="presParOf" srcId="{09FE3ADE-5FBE-45FC-B8EB-2B4D8C3D9769}" destId="{44363C99-E03C-446C-BCEB-514B86717E3A}" srcOrd="1" destOrd="0" presId="urn:microsoft.com/office/officeart/2008/layout/LinedList"/>
    <dgm:cxn modelId="{B5844FFC-AEE1-4444-A4E3-074593206B52}" type="presParOf" srcId="{786BA658-3C75-4D6E-A32E-5EC466C3B856}" destId="{89FB0968-82B4-43D0-8D9F-20C559BF787B}" srcOrd="6" destOrd="0" presId="urn:microsoft.com/office/officeart/2008/layout/LinedList"/>
    <dgm:cxn modelId="{A2BBCD59-7503-4737-A2E8-78084EBBAB41}" type="presParOf" srcId="{786BA658-3C75-4D6E-A32E-5EC466C3B856}" destId="{4DD1F044-D7C9-4A19-B891-DC9364FD6CF2}" srcOrd="7" destOrd="0" presId="urn:microsoft.com/office/officeart/2008/layout/LinedList"/>
    <dgm:cxn modelId="{E4685AFB-52FC-4D49-9FC6-95CB1FE419E1}" type="presParOf" srcId="{4DD1F044-D7C9-4A19-B891-DC9364FD6CF2}" destId="{7C7513AB-1637-4789-B4BF-07B35027C7CD}" srcOrd="0" destOrd="0" presId="urn:microsoft.com/office/officeart/2008/layout/LinedList"/>
    <dgm:cxn modelId="{D01AD314-34D9-425D-BFBA-100DC79EF3DB}" type="presParOf" srcId="{4DD1F044-D7C9-4A19-B891-DC9364FD6CF2}" destId="{451D9E62-04ED-4BA8-AE7C-7B7ACBD2C4CC}" srcOrd="1" destOrd="0" presId="urn:microsoft.com/office/officeart/2008/layout/LinedList"/>
    <dgm:cxn modelId="{8EA273AA-3815-4BE1-8B07-D8730AB7D467}" type="presParOf" srcId="{786BA658-3C75-4D6E-A32E-5EC466C3B856}" destId="{D39A4830-622E-4FC5-80CA-6DE02D8A6CB4}" srcOrd="8" destOrd="0" presId="urn:microsoft.com/office/officeart/2008/layout/LinedList"/>
    <dgm:cxn modelId="{4DC3EFCC-EEAB-4292-AA7B-193E75C5F99C}" type="presParOf" srcId="{786BA658-3C75-4D6E-A32E-5EC466C3B856}" destId="{26F13035-530B-410F-B6DE-824298735228}" srcOrd="9" destOrd="0" presId="urn:microsoft.com/office/officeart/2008/layout/LinedList"/>
    <dgm:cxn modelId="{D9E634F3-A971-42C5-A010-40D4FD4119DF}" type="presParOf" srcId="{26F13035-530B-410F-B6DE-824298735228}" destId="{626EF84F-D9AD-476F-A2CB-8E3D8AFA6658}" srcOrd="0" destOrd="0" presId="urn:microsoft.com/office/officeart/2008/layout/LinedList"/>
    <dgm:cxn modelId="{05A34C94-1D2E-4C1A-88F8-0293A2BCADF1}" type="presParOf" srcId="{26F13035-530B-410F-B6DE-824298735228}" destId="{61A0D621-5FAB-44EB-A679-3C33A16E253D}" srcOrd="1" destOrd="0" presId="urn:microsoft.com/office/officeart/2008/layout/LinedList"/>
    <dgm:cxn modelId="{6812B151-089D-4C7F-81A5-090C12D1E853}" type="presParOf" srcId="{786BA658-3C75-4D6E-A32E-5EC466C3B856}" destId="{9F9E966C-1B92-47C8-BB73-1E06DE6F82C0}" srcOrd="10" destOrd="0" presId="urn:microsoft.com/office/officeart/2008/layout/LinedList"/>
    <dgm:cxn modelId="{D36BC8C7-E0F6-4EE0-9C5B-7EE0D5FB454B}" type="presParOf" srcId="{786BA658-3C75-4D6E-A32E-5EC466C3B856}" destId="{556A21A3-D9F5-423B-813A-D695947557EE}" srcOrd="11" destOrd="0" presId="urn:microsoft.com/office/officeart/2008/layout/LinedList"/>
    <dgm:cxn modelId="{9F8FD9E1-7621-419D-9464-2BA2EE533972}" type="presParOf" srcId="{556A21A3-D9F5-423B-813A-D695947557EE}" destId="{6C4D88EB-2791-4F63-B303-D32D49E179B7}" srcOrd="0" destOrd="0" presId="urn:microsoft.com/office/officeart/2008/layout/LinedList"/>
    <dgm:cxn modelId="{F3BEA98A-0855-4EE6-96F8-647E29BA3F1C}" type="presParOf" srcId="{556A21A3-D9F5-423B-813A-D695947557EE}" destId="{32548309-24CD-451E-AF4E-157FA93BE5A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58B3E-5D05-4322-8C99-334C53E2340C}">
      <dsp:nvSpPr>
        <dsp:cNvPr id="0" name=""/>
        <dsp:cNvSpPr/>
      </dsp:nvSpPr>
      <dsp:spPr>
        <a:xfrm>
          <a:off x="0" y="65250"/>
          <a:ext cx="6289466" cy="761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numpy: np</a:t>
          </a:r>
        </a:p>
      </dsp:txBody>
      <dsp:txXfrm>
        <a:off x="37182" y="102432"/>
        <a:ext cx="6215102" cy="687306"/>
      </dsp:txXfrm>
    </dsp:sp>
    <dsp:sp modelId="{429D70EA-0654-4A2D-8338-90B355422EFB}">
      <dsp:nvSpPr>
        <dsp:cNvPr id="0" name=""/>
        <dsp:cNvSpPr/>
      </dsp:nvSpPr>
      <dsp:spPr>
        <a:xfrm>
          <a:off x="0" y="916200"/>
          <a:ext cx="6289466" cy="761670"/>
        </a:xfrm>
        <a:prstGeom prst="roundRect">
          <a:avLst/>
        </a:prstGeom>
        <a:solidFill>
          <a:schemeClr val="accent2">
            <a:hueOff val="-3777104"/>
            <a:satOff val="7270"/>
            <a:lumOff val="-5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pandas: pd</a:t>
          </a:r>
        </a:p>
      </dsp:txBody>
      <dsp:txXfrm>
        <a:off x="37182" y="953382"/>
        <a:ext cx="6215102" cy="687306"/>
      </dsp:txXfrm>
    </dsp:sp>
    <dsp:sp modelId="{2E40205B-5C12-4137-8841-3F4F695C8C8F}">
      <dsp:nvSpPr>
        <dsp:cNvPr id="0" name=""/>
        <dsp:cNvSpPr/>
      </dsp:nvSpPr>
      <dsp:spPr>
        <a:xfrm>
          <a:off x="0" y="1767150"/>
          <a:ext cx="6289466" cy="761670"/>
        </a:xfrm>
        <a:prstGeom prst="roundRect">
          <a:avLst/>
        </a:prstGeom>
        <a:solidFill>
          <a:schemeClr val="accent2">
            <a:hueOff val="-7554207"/>
            <a:satOff val="14540"/>
            <a:lumOff val="-10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matplotlib: plt</a:t>
          </a:r>
        </a:p>
      </dsp:txBody>
      <dsp:txXfrm>
        <a:off x="37182" y="1804332"/>
        <a:ext cx="6215102" cy="687306"/>
      </dsp:txXfrm>
    </dsp:sp>
    <dsp:sp modelId="{428C99AD-5056-41D9-942F-E43C47A46D87}">
      <dsp:nvSpPr>
        <dsp:cNvPr id="0" name=""/>
        <dsp:cNvSpPr/>
      </dsp:nvSpPr>
      <dsp:spPr>
        <a:xfrm>
          <a:off x="0" y="2618100"/>
          <a:ext cx="6289466" cy="761670"/>
        </a:xfrm>
        <a:prstGeom prst="roundRect">
          <a:avLst/>
        </a:prstGeom>
        <a:solidFill>
          <a:schemeClr val="accent2">
            <a:hueOff val="-11331312"/>
            <a:satOff val="21811"/>
            <a:lumOff val="-15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seaborn: sns</a:t>
          </a:r>
        </a:p>
      </dsp:txBody>
      <dsp:txXfrm>
        <a:off x="37182" y="2655282"/>
        <a:ext cx="6215102" cy="687306"/>
      </dsp:txXfrm>
    </dsp:sp>
    <dsp:sp modelId="{EF9D27B3-829A-4FB1-929A-92CCC1EFBF5F}">
      <dsp:nvSpPr>
        <dsp:cNvPr id="0" name=""/>
        <dsp:cNvSpPr/>
      </dsp:nvSpPr>
      <dsp:spPr>
        <a:xfrm>
          <a:off x="0" y="3469051"/>
          <a:ext cx="6289466" cy="761670"/>
        </a:xfrm>
        <a:prstGeom prst="roundRect">
          <a:avLst/>
        </a:prstGeom>
        <a:solidFill>
          <a:schemeClr val="accent2">
            <a:hueOff val="-15108415"/>
            <a:satOff val="29081"/>
            <a:lumOff val="-20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scikit-learn: sklearn</a:t>
          </a:r>
        </a:p>
      </dsp:txBody>
      <dsp:txXfrm>
        <a:off x="37182" y="3506233"/>
        <a:ext cx="6215102" cy="687306"/>
      </dsp:txXfrm>
    </dsp:sp>
    <dsp:sp modelId="{67FE4055-E40F-45BE-8802-3CAA7B46004C}">
      <dsp:nvSpPr>
        <dsp:cNvPr id="0" name=""/>
        <dsp:cNvSpPr/>
      </dsp:nvSpPr>
      <dsp:spPr>
        <a:xfrm>
          <a:off x="0" y="4320001"/>
          <a:ext cx="6289466" cy="761670"/>
        </a:xfrm>
        <a:prstGeom prst="roundRect">
          <a:avLst/>
        </a:prstGeom>
        <a:solidFill>
          <a:schemeClr val="accent2">
            <a:hueOff val="-18885518"/>
            <a:satOff val="36351"/>
            <a:lumOff val="-250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scipy: scipy</a:t>
          </a:r>
        </a:p>
      </dsp:txBody>
      <dsp:txXfrm>
        <a:off x="37182" y="4357183"/>
        <a:ext cx="6215102" cy="687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09074-3949-4D57-9FA1-83E23922DA98}">
      <dsp:nvSpPr>
        <dsp:cNvPr id="0" name=""/>
        <dsp:cNvSpPr/>
      </dsp:nvSpPr>
      <dsp:spPr>
        <a:xfrm>
          <a:off x="0" y="2046"/>
          <a:ext cx="4632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6D905-2F42-4740-930B-E67E33DD4486}">
      <dsp:nvSpPr>
        <dsp:cNvPr id="0" name=""/>
        <dsp:cNvSpPr/>
      </dsp:nvSpPr>
      <dsp:spPr>
        <a:xfrm>
          <a:off x="0" y="2046"/>
          <a:ext cx="4632341" cy="69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The scatter plot highlights potential outliers, indicating discrepancies in applicant and co-applicant incomes.</a:t>
          </a:r>
        </a:p>
      </dsp:txBody>
      <dsp:txXfrm>
        <a:off x="0" y="2046"/>
        <a:ext cx="4632341" cy="697706"/>
      </dsp:txXfrm>
    </dsp:sp>
    <dsp:sp modelId="{5757CE22-008E-4DBF-9952-37547C9F7BB1}">
      <dsp:nvSpPr>
        <dsp:cNvPr id="0" name=""/>
        <dsp:cNvSpPr/>
      </dsp:nvSpPr>
      <dsp:spPr>
        <a:xfrm>
          <a:off x="0" y="699752"/>
          <a:ext cx="4632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4B2391-1668-4E66-8FD0-D34A57537F95}">
      <dsp:nvSpPr>
        <dsp:cNvPr id="0" name=""/>
        <dsp:cNvSpPr/>
      </dsp:nvSpPr>
      <dsp:spPr>
        <a:xfrm>
          <a:off x="0" y="699752"/>
          <a:ext cx="4632341" cy="69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Outliers may stem from data entry errors, reporting inconsistencies, or genuine variations in financial circumstances.</a:t>
          </a:r>
        </a:p>
      </dsp:txBody>
      <dsp:txXfrm>
        <a:off x="0" y="699752"/>
        <a:ext cx="4632341" cy="697706"/>
      </dsp:txXfrm>
    </dsp:sp>
    <dsp:sp modelId="{EB29FCA0-DFFB-4115-A13C-DE9C7709C899}">
      <dsp:nvSpPr>
        <dsp:cNvPr id="0" name=""/>
        <dsp:cNvSpPr/>
      </dsp:nvSpPr>
      <dsp:spPr>
        <a:xfrm>
          <a:off x="0" y="1397459"/>
          <a:ext cx="4632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DC6FD3-1D6C-4061-B102-4CB696B1CFC3}">
      <dsp:nvSpPr>
        <dsp:cNvPr id="0" name=""/>
        <dsp:cNvSpPr/>
      </dsp:nvSpPr>
      <dsp:spPr>
        <a:xfrm>
          <a:off x="0" y="1397459"/>
          <a:ext cx="4632341" cy="69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Validating outlier data points through cross-referencing with external sources is crucial to ascertain their accuracy.</a:t>
          </a:r>
        </a:p>
      </dsp:txBody>
      <dsp:txXfrm>
        <a:off x="0" y="1397459"/>
        <a:ext cx="4632341" cy="697706"/>
      </dsp:txXfrm>
    </dsp:sp>
    <dsp:sp modelId="{89FB0968-82B4-43D0-8D9F-20C559BF787B}">
      <dsp:nvSpPr>
        <dsp:cNvPr id="0" name=""/>
        <dsp:cNvSpPr/>
      </dsp:nvSpPr>
      <dsp:spPr>
        <a:xfrm>
          <a:off x="0" y="2095165"/>
          <a:ext cx="4632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7513AB-1637-4789-B4BF-07B35027C7CD}">
      <dsp:nvSpPr>
        <dsp:cNvPr id="0" name=""/>
        <dsp:cNvSpPr/>
      </dsp:nvSpPr>
      <dsp:spPr>
        <a:xfrm>
          <a:off x="0" y="2095165"/>
          <a:ext cx="4632341" cy="69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Resolving discrepancies involves employing data cleaning techniques such as outlier removal, data transformation, or imputation methods.</a:t>
          </a:r>
        </a:p>
      </dsp:txBody>
      <dsp:txXfrm>
        <a:off x="0" y="2095165"/>
        <a:ext cx="4632341" cy="697706"/>
      </dsp:txXfrm>
    </dsp:sp>
    <dsp:sp modelId="{D39A4830-622E-4FC5-80CA-6DE02D8A6CB4}">
      <dsp:nvSpPr>
        <dsp:cNvPr id="0" name=""/>
        <dsp:cNvSpPr/>
      </dsp:nvSpPr>
      <dsp:spPr>
        <a:xfrm>
          <a:off x="0" y="2792871"/>
          <a:ext cx="4632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EF84F-D9AD-476F-A2CB-8E3D8AFA6658}">
      <dsp:nvSpPr>
        <dsp:cNvPr id="0" name=""/>
        <dsp:cNvSpPr/>
      </dsp:nvSpPr>
      <dsp:spPr>
        <a:xfrm>
          <a:off x="0" y="2792871"/>
          <a:ext cx="4632341" cy="69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Assessing the impact of discrepancies on data analysis outcomes is essential to ensure the reliability of insights derived from the data.</a:t>
          </a:r>
        </a:p>
      </dsp:txBody>
      <dsp:txXfrm>
        <a:off x="0" y="2792871"/>
        <a:ext cx="4632341" cy="697706"/>
      </dsp:txXfrm>
    </dsp:sp>
    <dsp:sp modelId="{9F9E966C-1B92-47C8-BB73-1E06DE6F82C0}">
      <dsp:nvSpPr>
        <dsp:cNvPr id="0" name=""/>
        <dsp:cNvSpPr/>
      </dsp:nvSpPr>
      <dsp:spPr>
        <a:xfrm>
          <a:off x="0" y="3490578"/>
          <a:ext cx="46323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D88EB-2791-4F63-B303-D32D49E179B7}">
      <dsp:nvSpPr>
        <dsp:cNvPr id="0" name=""/>
        <dsp:cNvSpPr/>
      </dsp:nvSpPr>
      <dsp:spPr>
        <a:xfrm>
          <a:off x="0" y="3490578"/>
          <a:ext cx="4632341" cy="69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Documentation of the discrepancy identification process enhances transparency and reproducibility in data analysis.</a:t>
          </a:r>
        </a:p>
      </dsp:txBody>
      <dsp:txXfrm>
        <a:off x="0" y="3490578"/>
        <a:ext cx="4632341" cy="6977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5/8/24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5/8/24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24</a:t>
            </a:fld>
            <a:endParaRPr lang="en-US"/>
          </a:p>
        </p:txBody>
      </p:sp>
    </p:spTree>
    <p:extLst>
      <p:ext uri="{BB962C8B-B14F-4D97-AF65-F5344CB8AC3E}">
        <p14:creationId xmlns:p14="http://schemas.microsoft.com/office/powerpoint/2010/main" val="3281880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27</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16</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18</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23</a:t>
            </a:fld>
            <a:endParaRPr lang="en-US"/>
          </a:p>
        </p:txBody>
      </p:sp>
    </p:spTree>
    <p:extLst>
      <p:ext uri="{BB962C8B-B14F-4D97-AF65-F5344CB8AC3E}">
        <p14:creationId xmlns:p14="http://schemas.microsoft.com/office/powerpoint/2010/main" val="206508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5/8/24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5/8/24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hyperlink" Target="https://www.datacamp.com/blog/machine-learning-lifecycle-explained" TargetMode="External"/><Relationship Id="rId2" Type="http://schemas.openxmlformats.org/officeDocument/2006/relationships/hyperlink" Target="https://www.kaggle.com/datasets/burak3ergun/loan-data-set" TargetMode="External"/><Relationship Id="rId1" Type="http://schemas.openxmlformats.org/officeDocument/2006/relationships/slideLayout" Target="../slideLayouts/slideLayout2.xml"/><Relationship Id="rId4" Type="http://schemas.openxmlformats.org/officeDocument/2006/relationships/hyperlink" Target="https://www.w3schools.com/python/python_ml_getting_started.asp"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Chart displayed on screen">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5601"/>
          <a:stretch/>
        </p:blipFill>
        <p:spPr>
          <a:xfrm>
            <a:off x="-33559" y="-3643"/>
            <a:ext cx="12225558" cy="6861643"/>
          </a:xfrm>
          <a:prstGeom prst="rect">
            <a:avLst/>
          </a:prstGeom>
        </p:spPr>
      </p:pic>
      <p:sp>
        <p:nvSpPr>
          <p:cNvPr id="30"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533399" y="1040003"/>
            <a:ext cx="3281149" cy="3150159"/>
          </a:xfrm>
        </p:spPr>
        <p:txBody>
          <a:bodyPr vert="horz" lIns="91440" tIns="45720" rIns="91440" bIns="45720" rtlCol="0" anchor="t">
            <a:normAutofit/>
          </a:bodyPr>
          <a:lstStyle/>
          <a:p>
            <a:r>
              <a:rPr lang="en-US" sz="4000" i="1" kern="1200" cap="all" baseline="0">
                <a:solidFill>
                  <a:schemeClr val="tx2"/>
                </a:solidFill>
                <a:latin typeface="+mj-lt"/>
                <a:ea typeface="+mj-ea"/>
                <a:cs typeface="+mj-cs"/>
              </a:rPr>
              <a:t>Loan data analysis </a:t>
            </a:r>
            <a:br>
              <a:rPr lang="en-US" sz="4000" i="1" kern="1200" cap="all" baseline="0"/>
            </a:br>
            <a:br>
              <a:rPr lang="en-US" sz="4000" i="1" kern="1200" cap="all" baseline="0"/>
            </a:br>
            <a:br>
              <a:rPr lang="en-US" sz="4000">
                <a:solidFill>
                  <a:schemeClr val="tx2"/>
                </a:solidFill>
              </a:rPr>
            </a:br>
            <a:r>
              <a:rPr lang="en-US" sz="4000" i="1" kern="1200" cap="all" baseline="0">
                <a:solidFill>
                  <a:schemeClr val="tx2"/>
                </a:solidFill>
                <a:latin typeface="+mj-lt"/>
                <a:ea typeface="+mj-ea"/>
                <a:cs typeface="+mj-cs"/>
              </a:rPr>
              <a:t>group3</a:t>
            </a:r>
          </a:p>
        </p:txBody>
      </p:sp>
      <p:cxnSp>
        <p:nvCxnSpPr>
          <p:cNvPr id="32" name="Straight Connector 31">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C9A05D-0DF2-F08C-29E3-57A78E0A81EB}"/>
              </a:ext>
            </a:extLst>
          </p:cNvPr>
          <p:cNvSpPr>
            <a:spLocks noGrp="1"/>
          </p:cNvSpPr>
          <p:nvPr>
            <p:ph sz="half" idx="14"/>
          </p:nvPr>
        </p:nvSpPr>
        <p:spPr>
          <a:xfrm>
            <a:off x="711393" y="883908"/>
            <a:ext cx="10399699" cy="5322550"/>
          </a:xfrm>
        </p:spPr>
        <p:txBody>
          <a:bodyPr vert="horz" lIns="91440" tIns="45720" rIns="91440" bIns="45720" rtlCol="0" anchor="t">
            <a:normAutofit/>
          </a:bodyPr>
          <a:lstStyle/>
          <a:p>
            <a:pPr marL="285750" indent="-285750">
              <a:buFont typeface="Arial"/>
              <a:buChar char="•"/>
            </a:pPr>
            <a:r>
              <a:rPr lang="en-US" b="1">
                <a:ea typeface="+mn-lt"/>
                <a:cs typeface="+mn-lt"/>
              </a:rPr>
              <a:t>Gender Distribution</a:t>
            </a:r>
            <a:r>
              <a:rPr lang="en-US">
                <a:solidFill>
                  <a:srgbClr val="0D0D0D"/>
                </a:solidFill>
                <a:ea typeface="+mn-lt"/>
                <a:cs typeface="+mn-lt"/>
              </a:rPr>
              <a:t>: The count plot for gender shows the distribution of male and female applicants. This information can be crucial for understanding the gender balance within the applicant pool.</a:t>
            </a:r>
            <a:endParaRPr lang="en-US"/>
          </a:p>
          <a:p>
            <a:pPr marL="285750" indent="-285750">
              <a:buFont typeface="Arial"/>
              <a:buChar char="•"/>
            </a:pPr>
            <a:r>
              <a:rPr lang="en-US" b="1">
                <a:ea typeface="+mn-lt"/>
                <a:cs typeface="+mn-lt"/>
              </a:rPr>
              <a:t>Marital Status Distribution</a:t>
            </a:r>
            <a:r>
              <a:rPr lang="en-US">
                <a:solidFill>
                  <a:srgbClr val="0D0D0D"/>
                </a:solidFill>
                <a:ea typeface="+mn-lt"/>
                <a:cs typeface="+mn-lt"/>
              </a:rPr>
              <a:t>: Analyzing the count plot for marital status provides insights into the proportion of married and unmarried applicants. This information is essential for assessing the demographic composition of loan applicants.</a:t>
            </a:r>
            <a:endParaRPr lang="en-US"/>
          </a:p>
          <a:p>
            <a:pPr marL="285750" indent="-285750">
              <a:buFont typeface="Arial"/>
              <a:buChar char="•"/>
            </a:pPr>
            <a:r>
              <a:rPr lang="en-US" b="1">
                <a:ea typeface="+mn-lt"/>
                <a:cs typeface="+mn-lt"/>
              </a:rPr>
              <a:t>Education Level</a:t>
            </a:r>
            <a:r>
              <a:rPr lang="en-US">
                <a:solidFill>
                  <a:srgbClr val="0D0D0D"/>
                </a:solidFill>
                <a:ea typeface="+mn-lt"/>
                <a:cs typeface="+mn-lt"/>
              </a:rPr>
              <a:t>: The count plot for education showcases the distribution of graduate and non-graduate applicants. Understanding the educational background of applicants is vital for evaluating their qualifications and potential financial stability.</a:t>
            </a:r>
            <a:endParaRPr lang="en-US"/>
          </a:p>
          <a:p>
            <a:pPr marL="285750" indent="-285750">
              <a:buFont typeface="Arial"/>
              <a:buChar char="•"/>
            </a:pPr>
            <a:r>
              <a:rPr lang="en-US" b="1">
                <a:ea typeface="+mn-lt"/>
                <a:cs typeface="+mn-lt"/>
              </a:rPr>
              <a:t>Self-Employment Status</a:t>
            </a:r>
            <a:r>
              <a:rPr lang="en-US">
                <a:solidFill>
                  <a:srgbClr val="0D0D0D"/>
                </a:solidFill>
                <a:ea typeface="+mn-lt"/>
                <a:cs typeface="+mn-lt"/>
              </a:rPr>
              <a:t>: Exploring the count plot for self-employment status reveals the proportion of self-employed individuals among loan applicants. This information can influence loan approval decisions and risk assessments.</a:t>
            </a:r>
            <a:endParaRPr lang="en-US"/>
          </a:p>
          <a:p>
            <a:pPr marL="285750" indent="-285750">
              <a:buFont typeface="Arial"/>
              <a:buChar char="•"/>
            </a:pPr>
            <a:r>
              <a:rPr lang="en-US" b="1">
                <a:ea typeface="+mn-lt"/>
                <a:cs typeface="+mn-lt"/>
              </a:rPr>
              <a:t>Property Area Distribution</a:t>
            </a:r>
            <a:r>
              <a:rPr lang="en-US">
                <a:solidFill>
                  <a:srgbClr val="0D0D0D"/>
                </a:solidFill>
                <a:ea typeface="+mn-lt"/>
                <a:cs typeface="+mn-lt"/>
              </a:rPr>
              <a:t>: Analyzing the count plot for property areas provides insights into the distribution of applicants across different regions. This information helps in understanding the geographical spread of loan applicants.</a:t>
            </a:r>
            <a:endParaRPr lang="en-US"/>
          </a:p>
          <a:p>
            <a:pPr marL="285750" indent="-285750">
              <a:buFont typeface="Arial"/>
              <a:buChar char="•"/>
            </a:pPr>
            <a:r>
              <a:rPr lang="en-US" b="1">
                <a:ea typeface="+mn-lt"/>
                <a:cs typeface="+mn-lt"/>
              </a:rPr>
              <a:t>Loan Approval Status</a:t>
            </a:r>
            <a:r>
              <a:rPr lang="en-US">
                <a:solidFill>
                  <a:srgbClr val="0D0D0D"/>
                </a:solidFill>
                <a:ea typeface="+mn-lt"/>
                <a:cs typeface="+mn-lt"/>
              </a:rPr>
              <a:t>: The count plot for loan approval status displays the distribution of approved and rejected loan applications. Understanding the proportion of approved and rejected applications is crucial for evaluating the loan approval process's effectiveness and identifying potential biases.</a:t>
            </a:r>
            <a:endParaRPr lang="en-US"/>
          </a:p>
          <a:p>
            <a:endParaRPr lang="en-US"/>
          </a:p>
        </p:txBody>
      </p:sp>
    </p:spTree>
    <p:extLst>
      <p:ext uri="{BB962C8B-B14F-4D97-AF65-F5344CB8AC3E}">
        <p14:creationId xmlns:p14="http://schemas.microsoft.com/office/powerpoint/2010/main" val="1532779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0" name="Straight Connector 18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04" name="Rectangle 20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15A2E-F8D2-AFBD-694C-E42E14E244A1}"/>
              </a:ext>
            </a:extLst>
          </p:cNvPr>
          <p:cNvSpPr>
            <a:spLocks noGrp="1"/>
          </p:cNvSpPr>
          <p:nvPr>
            <p:ph type="title"/>
          </p:nvPr>
        </p:nvSpPr>
        <p:spPr>
          <a:xfrm>
            <a:off x="1034143" y="5234529"/>
            <a:ext cx="10102920" cy="675417"/>
          </a:xfrm>
        </p:spPr>
        <p:txBody>
          <a:bodyPr vert="horz" lIns="91440" tIns="45720" rIns="91440" bIns="45720" rtlCol="0" anchor="b">
            <a:normAutofit/>
          </a:bodyPr>
          <a:lstStyle/>
          <a:p>
            <a:pPr algn="ctr"/>
            <a:r>
              <a:rPr lang="en-US" sz="4000"/>
              <a:t>DATA VISUALIZATIO N</a:t>
            </a:r>
          </a:p>
        </p:txBody>
      </p:sp>
      <p:cxnSp>
        <p:nvCxnSpPr>
          <p:cNvPr id="210" name="Straight Connector 209">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llage of graphs&#10;&#10;Description automatically generated">
            <a:extLst>
              <a:ext uri="{FF2B5EF4-FFF2-40B4-BE49-F238E27FC236}">
                <a16:creationId xmlns:a16="http://schemas.microsoft.com/office/drawing/2014/main" id="{B6A9BA18-A816-F537-8D49-077EEC205915}"/>
              </a:ext>
            </a:extLst>
          </p:cNvPr>
          <p:cNvPicPr>
            <a:picLocks noChangeAspect="1"/>
          </p:cNvPicPr>
          <p:nvPr/>
        </p:nvPicPr>
        <p:blipFill>
          <a:blip r:embed="rId2"/>
          <a:stretch>
            <a:fillRect/>
          </a:stretch>
        </p:blipFill>
        <p:spPr>
          <a:xfrm>
            <a:off x="4351183" y="741218"/>
            <a:ext cx="5595525" cy="3721025"/>
          </a:xfrm>
          <a:prstGeom prst="rect">
            <a:avLst/>
          </a:prstGeom>
        </p:spPr>
      </p:pic>
    </p:spTree>
    <p:extLst>
      <p:ext uri="{BB962C8B-B14F-4D97-AF65-F5344CB8AC3E}">
        <p14:creationId xmlns:p14="http://schemas.microsoft.com/office/powerpoint/2010/main" val="1625707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1BC6B7-178D-E40C-DB75-C2FA3DA25DD4}"/>
              </a:ext>
            </a:extLst>
          </p:cNvPr>
          <p:cNvSpPr>
            <a:spLocks noGrp="1"/>
          </p:cNvSpPr>
          <p:nvPr>
            <p:ph sz="half" idx="14"/>
          </p:nvPr>
        </p:nvSpPr>
        <p:spPr>
          <a:xfrm>
            <a:off x="756520" y="923281"/>
            <a:ext cx="10323680" cy="5681139"/>
          </a:xfrm>
        </p:spPr>
        <p:txBody>
          <a:bodyPr vert="horz" lIns="91440" tIns="45720" rIns="91440" bIns="45720" rtlCol="0" anchor="t">
            <a:normAutofit/>
          </a:bodyPr>
          <a:lstStyle/>
          <a:p>
            <a:pPr marL="285750" indent="-285750">
              <a:buFont typeface="Arial"/>
              <a:buChar char="•"/>
            </a:pPr>
            <a:r>
              <a:rPr lang="en-US" b="1">
                <a:ea typeface="+mn-lt"/>
                <a:cs typeface="+mn-lt"/>
              </a:rPr>
              <a:t>Gender vs. Applicant Income and Loan Approval Status</a:t>
            </a:r>
            <a:r>
              <a:rPr lang="en-US">
                <a:solidFill>
                  <a:srgbClr val="0D0D0D"/>
                </a:solidFill>
                <a:ea typeface="+mn-lt"/>
                <a:cs typeface="+mn-lt"/>
              </a:rPr>
              <a:t>: The boxplot illustrates the distribution of applicant income for male and female applicants, differentiated by loan approval status. It provides insights into potential gender-based differences in income levels and loan approval outcomes.</a:t>
            </a:r>
            <a:endParaRPr lang="en-US"/>
          </a:p>
          <a:p>
            <a:pPr marL="285750" indent="-285750">
              <a:buFont typeface="Arial"/>
              <a:buChar char="•"/>
            </a:pPr>
            <a:r>
              <a:rPr lang="en-US" b="1">
                <a:ea typeface="+mn-lt"/>
                <a:cs typeface="+mn-lt"/>
              </a:rPr>
              <a:t>Marital Status vs. Applicant Income and Loan Approval Status</a:t>
            </a:r>
            <a:r>
              <a:rPr lang="en-US">
                <a:solidFill>
                  <a:srgbClr val="0D0D0D"/>
                </a:solidFill>
                <a:ea typeface="+mn-lt"/>
                <a:cs typeface="+mn-lt"/>
              </a:rPr>
              <a:t>: Analyzing the boxplot for marital status versus applicant income and loan approval status helps understand how income levels vary between married and unmarried applicants, considering their loan approval status.</a:t>
            </a:r>
            <a:endParaRPr lang="en-US"/>
          </a:p>
          <a:p>
            <a:pPr marL="285750" indent="-285750">
              <a:buFont typeface="Arial"/>
              <a:buChar char="•"/>
            </a:pPr>
            <a:r>
              <a:rPr lang="en-US" b="1">
                <a:ea typeface="+mn-lt"/>
                <a:cs typeface="+mn-lt"/>
              </a:rPr>
              <a:t>Education Level vs. Loan Amount and Loan Approval Status</a:t>
            </a:r>
            <a:r>
              <a:rPr lang="en-US">
                <a:solidFill>
                  <a:srgbClr val="0D0D0D"/>
                </a:solidFill>
                <a:ea typeface="+mn-lt"/>
                <a:cs typeface="+mn-lt"/>
              </a:rPr>
              <a:t>: The boxplot showcases the distribution of loan amounts for graduate and non-graduate applicants, with a focus on loan approval status. It offers insights into the relationship between education level, loan amounts, and loan approval outcomes.</a:t>
            </a:r>
            <a:endParaRPr lang="en-US"/>
          </a:p>
          <a:p>
            <a:pPr marL="285750" indent="-285750">
              <a:buFont typeface="Arial"/>
              <a:buChar char="•"/>
            </a:pPr>
            <a:r>
              <a:rPr lang="en-US" b="1">
                <a:ea typeface="+mn-lt"/>
                <a:cs typeface="+mn-lt"/>
              </a:rPr>
              <a:t>Self-Employment Status vs. Loan Amount and Loan Approval Status</a:t>
            </a:r>
            <a:r>
              <a:rPr lang="en-US">
                <a:solidFill>
                  <a:srgbClr val="0D0D0D"/>
                </a:solidFill>
                <a:ea typeface="+mn-lt"/>
                <a:cs typeface="+mn-lt"/>
              </a:rPr>
              <a:t>: Exploring the boxplot for self-employment status versus loan amount and loan approval status provides insights into how loan amounts differ between self-employed and non-self-employed applicants, considering their loan approval status.</a:t>
            </a:r>
            <a:endParaRPr lang="en-US"/>
          </a:p>
          <a:p>
            <a:r>
              <a:rPr lang="en-US">
                <a:solidFill>
                  <a:srgbClr val="0D0D0D"/>
                </a:solidFill>
                <a:ea typeface="+mn-lt"/>
                <a:cs typeface="+mn-lt"/>
              </a:rPr>
              <a:t>These visualizations enable a comprehensive exploration of income and loan amount distributions across different categorical features, shedding light on potential patterns, variations, and relationships that may influence loan approval decisions.</a:t>
            </a:r>
            <a:endParaRPr lang="en-US"/>
          </a:p>
          <a:p>
            <a:endParaRPr lang="en-US"/>
          </a:p>
        </p:txBody>
      </p:sp>
    </p:spTree>
    <p:extLst>
      <p:ext uri="{BB962C8B-B14F-4D97-AF65-F5344CB8AC3E}">
        <p14:creationId xmlns:p14="http://schemas.microsoft.com/office/powerpoint/2010/main" val="614079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FDD00E-D173-39FD-9C08-A1FCA9943614}"/>
              </a:ext>
            </a:extLst>
          </p:cNvPr>
          <p:cNvSpPr>
            <a:spLocks noGrp="1"/>
          </p:cNvSpPr>
          <p:nvPr>
            <p:ph type="title"/>
          </p:nvPr>
        </p:nvSpPr>
        <p:spPr>
          <a:xfrm>
            <a:off x="7138960" y="-369702"/>
            <a:ext cx="4439894" cy="1668143"/>
          </a:xfrm>
        </p:spPr>
        <p:txBody>
          <a:bodyPr vert="horz" lIns="91440" tIns="45720" rIns="91440" bIns="45720" rtlCol="0" anchor="ctr">
            <a:normAutofit/>
          </a:bodyPr>
          <a:lstStyle/>
          <a:p>
            <a:endParaRPr lang="en-US" sz="4100"/>
          </a:p>
          <a:p>
            <a:r>
              <a:rPr lang="en-US" sz="4100"/>
              <a:t>CORRELATIONS</a:t>
            </a:r>
          </a:p>
        </p:txBody>
      </p:sp>
      <p:pic>
        <p:nvPicPr>
          <p:cNvPr id="5" name="Content Placeholder 4" descr="A screenshot of a computer&#10;&#10;Description automatically generated">
            <a:extLst>
              <a:ext uri="{FF2B5EF4-FFF2-40B4-BE49-F238E27FC236}">
                <a16:creationId xmlns:a16="http://schemas.microsoft.com/office/drawing/2014/main" id="{DB2769C0-B5A5-4DAB-B046-CC177AE34C70}"/>
              </a:ext>
            </a:extLst>
          </p:cNvPr>
          <p:cNvPicPr>
            <a:picLocks noChangeAspect="1"/>
          </p:cNvPicPr>
          <p:nvPr/>
        </p:nvPicPr>
        <p:blipFill>
          <a:blip r:embed="rId2"/>
          <a:stretch>
            <a:fillRect/>
          </a:stretch>
        </p:blipFill>
        <p:spPr>
          <a:xfrm>
            <a:off x="533400" y="2006086"/>
            <a:ext cx="5270053" cy="2845828"/>
          </a:xfrm>
          <a:prstGeom prst="rect">
            <a:avLst/>
          </a:prstGeom>
        </p:spPr>
      </p:pic>
      <p:cxnSp>
        <p:nvCxnSpPr>
          <p:cNvPr id="30" name="Straight Connector 29">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36B4F045-2798-120E-3FAC-67280A41F92D}"/>
              </a:ext>
            </a:extLst>
          </p:cNvPr>
          <p:cNvSpPr>
            <a:spLocks noGrp="1"/>
          </p:cNvSpPr>
          <p:nvPr>
            <p:ph sz="half" idx="14"/>
          </p:nvPr>
        </p:nvSpPr>
        <p:spPr>
          <a:xfrm>
            <a:off x="6848750" y="1299339"/>
            <a:ext cx="5394512" cy="5045677"/>
          </a:xfrm>
        </p:spPr>
        <p:txBody>
          <a:bodyPr vert="horz" lIns="91440" tIns="45720" rIns="91440" bIns="45720" rtlCol="0" anchor="t">
            <a:noAutofit/>
          </a:bodyPr>
          <a:lstStyle/>
          <a:p>
            <a:r>
              <a:rPr lang="en-US" sz="1400">
                <a:solidFill>
                  <a:srgbClr val="0D0D0D"/>
                </a:solidFill>
                <a:ea typeface="+mn-lt"/>
                <a:cs typeface="+mn-lt"/>
              </a:rPr>
              <a:t>The correlation matrix provides insights into the relationships between variables in the dataset. A correlation coefficient of 1 signifies a perfect positive correlation, indicating that as one variable increases, the other variable also increases. Conversely, a correlation coefficient of -1 signifies a perfect negative correlation, suggesting that as one variable increases, the other variable decreases. A correlation coefficient of 0 indicates no correlation between the two variables.</a:t>
            </a:r>
            <a:endParaRPr lang="en-US" sz="1400"/>
          </a:p>
          <a:p>
            <a:r>
              <a:rPr lang="en-US" sz="1400">
                <a:solidFill>
                  <a:srgbClr val="0D0D0D"/>
                </a:solidFill>
                <a:latin typeface="Comic Sans MS"/>
                <a:ea typeface="+mn-lt"/>
                <a:cs typeface="+mn-lt"/>
              </a:rPr>
              <a:t> Correlation matrix</a:t>
            </a:r>
            <a:r>
              <a:rPr lang="en-US" sz="1400">
                <a:solidFill>
                  <a:srgbClr val="0D0D0D"/>
                </a:solidFill>
                <a:ea typeface="+mn-lt"/>
                <a:cs typeface="+mn-lt"/>
              </a:rPr>
              <a:t>:</a:t>
            </a:r>
            <a:endParaRPr lang="en-US" sz="1400"/>
          </a:p>
          <a:p>
            <a:pPr>
              <a:buFont typeface="Arial" panose="020B0604020202020204" pitchFamily="34" charset="0"/>
              <a:buChar char="•"/>
            </a:pPr>
            <a:r>
              <a:rPr lang="en-US" sz="1400">
                <a:solidFill>
                  <a:srgbClr val="0D0D0D"/>
                </a:solidFill>
                <a:ea typeface="+mn-lt"/>
                <a:cs typeface="+mn-lt"/>
              </a:rPr>
              <a:t>Applicant income and loan amount exhibit a weak positive correlation, implying that as applicant income increases, loan amount tends to increase slightly.</a:t>
            </a:r>
            <a:endParaRPr lang="en-US" sz="1400"/>
          </a:p>
          <a:p>
            <a:pPr>
              <a:buFont typeface="Arial" panose="020B0604020202020204" pitchFamily="34" charset="0"/>
              <a:buChar char="•"/>
            </a:pPr>
            <a:r>
              <a:rPr lang="en-US" sz="1400">
                <a:solidFill>
                  <a:srgbClr val="0D0D0D"/>
                </a:solidFill>
                <a:ea typeface="+mn-lt"/>
                <a:cs typeface="+mn-lt"/>
              </a:rPr>
              <a:t> Co-applicant income and loan amount also demonstrate a weak positive correlation, indicating that as co-applicant income rises, loan amount tends to increase slightly as well.</a:t>
            </a:r>
            <a:endParaRPr lang="en-US" sz="1400"/>
          </a:p>
          <a:p>
            <a:pPr>
              <a:buFont typeface="Arial" panose="020B0604020202020204" pitchFamily="34" charset="0"/>
              <a:buChar char="•"/>
            </a:pPr>
            <a:r>
              <a:rPr lang="en-US" sz="1400">
                <a:solidFill>
                  <a:srgbClr val="0D0D0D"/>
                </a:solidFill>
                <a:ea typeface="+mn-lt"/>
                <a:cs typeface="+mn-lt"/>
              </a:rPr>
              <a:t> Loan amount and loan term show a weak positive correlation, suggesting that longer loan terms may be associated with slightly higher loan amounts.</a:t>
            </a:r>
            <a:endParaRPr lang="en-US" sz="1400"/>
          </a:p>
          <a:p>
            <a:pPr>
              <a:buFont typeface="Arial" panose="020B0604020202020204" pitchFamily="34" charset="0"/>
              <a:buChar char="•"/>
            </a:pPr>
            <a:r>
              <a:rPr lang="en-US" sz="1400">
                <a:solidFill>
                  <a:srgbClr val="0D0D0D"/>
                </a:solidFill>
                <a:ea typeface="+mn-lt"/>
                <a:cs typeface="+mn-lt"/>
              </a:rPr>
              <a:t> There is no discernible correlation between credit history and any of the other variables, indicating that credit history does not significantly correlate with applicant income, co-applicant income, loan amount, or loan term.</a:t>
            </a:r>
            <a:endParaRPr lang="en-US" sz="1400"/>
          </a:p>
          <a:p>
            <a:pPr indent="-228600">
              <a:buFont typeface="Arial" panose="020B0604020202020204" pitchFamily="34" charset="0"/>
              <a:buChar char="•"/>
            </a:pPr>
            <a:endParaRPr lang="en-US"/>
          </a:p>
        </p:txBody>
      </p:sp>
    </p:spTree>
    <p:extLst>
      <p:ext uri="{BB962C8B-B14F-4D97-AF65-F5344CB8AC3E}">
        <p14:creationId xmlns:p14="http://schemas.microsoft.com/office/powerpoint/2010/main" val="200821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724E-A900-D81D-DC2C-5FE524C6AE4D}"/>
              </a:ext>
            </a:extLst>
          </p:cNvPr>
          <p:cNvSpPr>
            <a:spLocks noGrp="1"/>
          </p:cNvSpPr>
          <p:nvPr>
            <p:ph type="title"/>
          </p:nvPr>
        </p:nvSpPr>
        <p:spPr/>
        <p:txBody>
          <a:bodyPr/>
          <a:lstStyle/>
          <a:p>
            <a:r>
              <a:rPr lang="en-GB" dirty="0"/>
              <a:t>Data Preparation</a:t>
            </a:r>
          </a:p>
        </p:txBody>
      </p:sp>
      <p:sp>
        <p:nvSpPr>
          <p:cNvPr id="3" name="Content Placeholder 2">
            <a:extLst>
              <a:ext uri="{FF2B5EF4-FFF2-40B4-BE49-F238E27FC236}">
                <a16:creationId xmlns:a16="http://schemas.microsoft.com/office/drawing/2014/main" id="{9F3FCB9E-E2EB-FF95-514F-DCC549921949}"/>
              </a:ext>
            </a:extLst>
          </p:cNvPr>
          <p:cNvSpPr>
            <a:spLocks noGrp="1"/>
          </p:cNvSpPr>
          <p:nvPr>
            <p:ph idx="1"/>
          </p:nvPr>
        </p:nvSpPr>
        <p:spPr/>
        <p:txBody>
          <a:bodyPr vert="horz" lIns="91440" tIns="45720" rIns="91440" bIns="45720" rtlCol="0" anchor="t">
            <a:normAutofit/>
          </a:bodyPr>
          <a:lstStyle/>
          <a:p>
            <a:r>
              <a:rPr lang="en-GB" dirty="0">
                <a:ea typeface="+mn-lt"/>
                <a:cs typeface="+mn-lt"/>
              </a:rPr>
              <a:t>Data Cleaning: Address missing values and outlier removal as shown in the code where missing values are filled and extreme values are capped.</a:t>
            </a:r>
            <a:endParaRPr lang="en-GB" dirty="0"/>
          </a:p>
          <a:p>
            <a:endParaRPr lang="en-GB" dirty="0">
              <a:ea typeface="+mn-lt"/>
              <a:cs typeface="+mn-lt"/>
            </a:endParaRPr>
          </a:p>
          <a:p>
            <a:r>
              <a:rPr lang="en-GB" dirty="0">
                <a:ea typeface="+mn-lt"/>
                <a:cs typeface="+mn-lt"/>
              </a:rPr>
              <a:t>Data Transformation: Transformation steps include replacing text data with numerical values to facilitate analysis.</a:t>
            </a:r>
            <a:endParaRPr lang="en-GB" dirty="0"/>
          </a:p>
          <a:p>
            <a:endParaRPr lang="en-GB" dirty="0">
              <a:ea typeface="+mn-lt"/>
              <a:cs typeface="+mn-lt"/>
            </a:endParaRPr>
          </a:p>
          <a:p>
            <a:r>
              <a:rPr lang="en-GB" dirty="0">
                <a:ea typeface="+mn-lt"/>
                <a:cs typeface="+mn-lt"/>
              </a:rPr>
              <a:t>Handling Missing Data: Techniques such as imputation with mean or mode.</a:t>
            </a:r>
            <a:endParaRPr lang="en-GB" dirty="0"/>
          </a:p>
          <a:p>
            <a:endParaRPr lang="en-GB" dirty="0"/>
          </a:p>
        </p:txBody>
      </p:sp>
    </p:spTree>
    <p:extLst>
      <p:ext uri="{BB962C8B-B14F-4D97-AF65-F5344CB8AC3E}">
        <p14:creationId xmlns:p14="http://schemas.microsoft.com/office/powerpoint/2010/main" val="1134814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1315-5A00-17DF-3C46-CC5C70CB80BF}"/>
              </a:ext>
            </a:extLst>
          </p:cNvPr>
          <p:cNvSpPr>
            <a:spLocks noGrp="1"/>
          </p:cNvSpPr>
          <p:nvPr>
            <p:ph type="title"/>
          </p:nvPr>
        </p:nvSpPr>
        <p:spPr/>
        <p:txBody>
          <a:bodyPr/>
          <a:lstStyle/>
          <a:p>
            <a:r>
              <a:rPr lang="en-GB" dirty="0"/>
              <a:t>Feature engineering</a:t>
            </a:r>
          </a:p>
        </p:txBody>
      </p:sp>
      <p:sp>
        <p:nvSpPr>
          <p:cNvPr id="3" name="Content Placeholder 2">
            <a:extLst>
              <a:ext uri="{FF2B5EF4-FFF2-40B4-BE49-F238E27FC236}">
                <a16:creationId xmlns:a16="http://schemas.microsoft.com/office/drawing/2014/main" id="{29E72474-8A65-4223-36EA-A4B188641CC7}"/>
              </a:ext>
            </a:extLst>
          </p:cNvPr>
          <p:cNvSpPr>
            <a:spLocks noGrp="1"/>
          </p:cNvSpPr>
          <p:nvPr>
            <p:ph idx="1"/>
          </p:nvPr>
        </p:nvSpPr>
        <p:spPr/>
        <p:txBody>
          <a:bodyPr vert="horz" lIns="91440" tIns="45720" rIns="91440" bIns="45720" rtlCol="0" anchor="t">
            <a:normAutofit/>
          </a:bodyPr>
          <a:lstStyle/>
          <a:p>
            <a:r>
              <a:rPr lang="en-GB" dirty="0">
                <a:ea typeface="+mn-lt"/>
                <a:cs typeface="+mn-lt"/>
              </a:rPr>
              <a:t>Creating new variables that can better represent the underlying patterns in the data to improve model performance.</a:t>
            </a:r>
            <a:endParaRPr lang="en-GB" dirty="0"/>
          </a:p>
          <a:p>
            <a:endParaRPr lang="en-GB" dirty="0">
              <a:ea typeface="+mn-lt"/>
              <a:cs typeface="+mn-lt"/>
            </a:endParaRPr>
          </a:p>
          <a:p>
            <a:r>
              <a:rPr lang="en-GB" dirty="0">
                <a:ea typeface="+mn-lt"/>
                <a:cs typeface="+mn-lt"/>
              </a:rPr>
              <a:t>Selecting relevant features from the dataset that contribute most to the outcome variable.</a:t>
            </a:r>
            <a:endParaRPr lang="en-GB" dirty="0"/>
          </a:p>
          <a:p>
            <a:endParaRPr lang="en-GB" dirty="0">
              <a:ea typeface="+mn-lt"/>
              <a:cs typeface="+mn-lt"/>
            </a:endParaRPr>
          </a:p>
          <a:p>
            <a:r>
              <a:rPr lang="en-GB" dirty="0">
                <a:ea typeface="+mn-lt"/>
                <a:cs typeface="+mn-lt"/>
              </a:rPr>
              <a:t>Transformation techniques such as encoding categorical variables and normalizing incomes.</a:t>
            </a:r>
            <a:endParaRPr lang="en-GB" dirty="0"/>
          </a:p>
          <a:p>
            <a:endParaRPr lang="en-GB" dirty="0"/>
          </a:p>
        </p:txBody>
      </p:sp>
    </p:spTree>
    <p:extLst>
      <p:ext uri="{BB962C8B-B14F-4D97-AF65-F5344CB8AC3E}">
        <p14:creationId xmlns:p14="http://schemas.microsoft.com/office/powerpoint/2010/main" val="298564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sz="4400"/>
              <a:t>outliers</a:t>
            </a:r>
          </a:p>
        </p:txBody>
      </p:sp>
      <p:cxnSp>
        <p:nvCxnSpPr>
          <p:cNvPr id="59" name="Straight Connector 58">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4" descr="A blue dots on a white background&#10;&#10;Description automatically generated">
            <a:extLst>
              <a:ext uri="{FF2B5EF4-FFF2-40B4-BE49-F238E27FC236}">
                <a16:creationId xmlns:a16="http://schemas.microsoft.com/office/drawing/2014/main" id="{DE335FC5-1A02-26F6-952E-50B07BB29A5A}"/>
              </a:ext>
            </a:extLst>
          </p:cNvPr>
          <p:cNvPicPr>
            <a:picLocks noChangeAspect="1"/>
          </p:cNvPicPr>
          <p:nvPr/>
        </p:nvPicPr>
        <p:blipFill>
          <a:blip r:embed="rId3"/>
          <a:stretch>
            <a:fillRect/>
          </a:stretch>
        </p:blipFill>
        <p:spPr>
          <a:xfrm>
            <a:off x="-55563" y="641449"/>
            <a:ext cx="7863523" cy="4829611"/>
          </a:xfrm>
          <a:prstGeom prst="rect">
            <a:avLst/>
          </a:prstGeom>
          <a:noFill/>
        </p:spPr>
      </p:pic>
    </p:spTree>
    <p:extLst>
      <p:ext uri="{BB962C8B-B14F-4D97-AF65-F5344CB8AC3E}">
        <p14:creationId xmlns:p14="http://schemas.microsoft.com/office/powerpoint/2010/main" val="837402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E89A7-2D1A-70B2-A94D-896D70FE423A}"/>
              </a:ext>
            </a:extLst>
          </p:cNvPr>
          <p:cNvSpPr>
            <a:spLocks noGrp="1"/>
          </p:cNvSpPr>
          <p:nvPr>
            <p:ph sz="half" idx="14"/>
          </p:nvPr>
        </p:nvSpPr>
        <p:spPr>
          <a:xfrm>
            <a:off x="834961" y="776973"/>
            <a:ext cx="10408750" cy="5323182"/>
          </a:xfrm>
        </p:spPr>
        <p:txBody>
          <a:bodyPr vert="horz" lIns="91440" tIns="45720" rIns="91440" bIns="45720" rtlCol="0" anchor="t">
            <a:noAutofit/>
          </a:bodyPr>
          <a:lstStyle/>
          <a:p>
            <a:pPr marL="285750" indent="-285750">
              <a:buChar char="•"/>
            </a:pPr>
            <a:r>
              <a:rPr lang="en-US" dirty="0">
                <a:ea typeface="+mn-lt"/>
                <a:cs typeface="+mn-lt"/>
              </a:rPr>
              <a:t>The scatter plot visualizes the income levels of two individuals, likely a married couple applying for a loan jointly. Each dot on the plot represents a pair of incomes from a single loan application, with the horizontal axis denoting one person's income and the vertical axis representing the other person's income.</a:t>
            </a:r>
          </a:p>
          <a:p>
            <a:pPr marL="285750" indent="-285750">
              <a:buChar char="•"/>
            </a:pPr>
            <a:r>
              <a:rPr lang="en-US" dirty="0">
                <a:ea typeface="+mn-lt"/>
                <a:cs typeface="+mn-lt"/>
              </a:rPr>
              <a:t>The distribution of dots reveals the absence of a clear relationship between the incomes of the two applicants. While some couples exhibit similar income levels, indicating relatively equitable financial contributions, others display significant disparities, with one partner earning notably more than the other. This variance underscores the diversity in financial situations among loan applicants and highlights the complexity of household income dynamics.</a:t>
            </a:r>
          </a:p>
          <a:p>
            <a:pPr marL="285750" indent="-285750">
              <a:buChar char="•"/>
            </a:pPr>
            <a:r>
              <a:rPr lang="en-US" dirty="0">
                <a:ea typeface="+mn-lt"/>
                <a:cs typeface="+mn-lt"/>
              </a:rPr>
              <a:t>The scatter plot provides insights into the diversity of financial partnerships, reflecting the varying arrangements and contributions within couples or cohabitating individuals. Some pairs may have similar income levels due to shared financial resources or similar career trajectories, while others may have divergent incomes resulting from disparities in employment status, education level, or other factors.</a:t>
            </a:r>
          </a:p>
          <a:p>
            <a:pPr marL="285750" indent="-285750">
              <a:buChar char="•"/>
            </a:pPr>
            <a:r>
              <a:rPr lang="en-US" dirty="0">
                <a:ea typeface="+mn-lt"/>
                <a:cs typeface="+mn-lt"/>
              </a:rPr>
              <a:t>The scatter plot solely depicts income distribution and does not provide insights into the loan approval process. While income is a critical factor in loan eligibility assessments, other variables such as credit history, debt-to-income ratio, and property value also influence loan approval decisions. Therefore, while income levels are an important consideration, they represent just one aspect of the broader loan application evaluation process.</a:t>
            </a:r>
          </a:p>
        </p:txBody>
      </p:sp>
    </p:spTree>
    <p:extLst>
      <p:ext uri="{BB962C8B-B14F-4D97-AF65-F5344CB8AC3E}">
        <p14:creationId xmlns:p14="http://schemas.microsoft.com/office/powerpoint/2010/main" val="2362902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2" name="Straight Connector 18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89" name="Rectangle 188">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29553" y="638174"/>
            <a:ext cx="10529048" cy="1476375"/>
          </a:xfrm>
        </p:spPr>
        <p:txBody>
          <a:bodyPr vert="horz" lIns="91440" tIns="45720" rIns="91440" bIns="45720" rtlCol="0" anchor="ctr">
            <a:normAutofit/>
          </a:bodyPr>
          <a:lstStyle/>
          <a:p>
            <a:r>
              <a:rPr lang="en-US" sz="4400"/>
              <a:t>DISCREPANCIES</a:t>
            </a:r>
          </a:p>
        </p:txBody>
      </p:sp>
      <p:cxnSp>
        <p:nvCxnSpPr>
          <p:cNvPr id="193" name="Straight Connector 192">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8" name="Content Placeholder 2">
            <a:extLst>
              <a:ext uri="{FF2B5EF4-FFF2-40B4-BE49-F238E27FC236}">
                <a16:creationId xmlns:a16="http://schemas.microsoft.com/office/drawing/2014/main" id="{373C99CC-F6DA-4926-F6C1-7249B47190C3}"/>
              </a:ext>
            </a:extLst>
          </p:cNvPr>
          <p:cNvGraphicFramePr>
            <a:graphicFrameLocks noGrp="1"/>
          </p:cNvGraphicFramePr>
          <p:nvPr>
            <p:ph sz="half" idx="14"/>
          </p:nvPr>
        </p:nvGraphicFramePr>
        <p:xfrm>
          <a:off x="1129553" y="2114549"/>
          <a:ext cx="4632341" cy="4190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94" name="Straight Connector 193">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2" name="Content Placeholder 31" descr="A white background with blue dots&#10;&#10;Description automatically generated">
            <a:extLst>
              <a:ext uri="{FF2B5EF4-FFF2-40B4-BE49-F238E27FC236}">
                <a16:creationId xmlns:a16="http://schemas.microsoft.com/office/drawing/2014/main" id="{689022DA-CBE4-0094-0E92-FCF4BAF9178E}"/>
              </a:ext>
            </a:extLst>
          </p:cNvPr>
          <p:cNvPicPr>
            <a:picLocks noGrp="1" noChangeAspect="1"/>
          </p:cNvPicPr>
          <p:nvPr>
            <p:ph sz="half" idx="15"/>
          </p:nvPr>
        </p:nvPicPr>
        <p:blipFill>
          <a:blip r:embed="rId8"/>
          <a:stretch>
            <a:fillRect/>
          </a:stretch>
        </p:blipFill>
        <p:spPr>
          <a:xfrm>
            <a:off x="5908039" y="2113396"/>
            <a:ext cx="5752108" cy="3500785"/>
          </a:xfrm>
        </p:spPr>
      </p:pic>
    </p:spTree>
    <p:extLst>
      <p:ext uri="{BB962C8B-B14F-4D97-AF65-F5344CB8AC3E}">
        <p14:creationId xmlns:p14="http://schemas.microsoft.com/office/powerpoint/2010/main" val="729609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94D62-123C-A88F-8BA2-3C802EDFB0A7}"/>
              </a:ext>
            </a:extLst>
          </p:cNvPr>
          <p:cNvSpPr>
            <a:spLocks noGrp="1"/>
          </p:cNvSpPr>
          <p:nvPr>
            <p:ph type="title"/>
          </p:nvPr>
        </p:nvSpPr>
        <p:spPr>
          <a:xfrm>
            <a:off x="1122680" y="330201"/>
            <a:ext cx="9906000" cy="1382156"/>
          </a:xfrm>
        </p:spPr>
        <p:txBody>
          <a:bodyPr/>
          <a:lstStyle/>
          <a:p>
            <a:r>
              <a:rPr lang="en-US"/>
              <a:t>MODELS USED</a:t>
            </a:r>
          </a:p>
        </p:txBody>
      </p:sp>
      <p:sp>
        <p:nvSpPr>
          <p:cNvPr id="3" name="Content Placeholder 2">
            <a:extLst>
              <a:ext uri="{FF2B5EF4-FFF2-40B4-BE49-F238E27FC236}">
                <a16:creationId xmlns:a16="http://schemas.microsoft.com/office/drawing/2014/main" id="{0F6A0291-20F2-3422-B124-72C252FB4A52}"/>
              </a:ext>
            </a:extLst>
          </p:cNvPr>
          <p:cNvSpPr>
            <a:spLocks noGrp="1"/>
          </p:cNvSpPr>
          <p:nvPr>
            <p:ph idx="1"/>
          </p:nvPr>
        </p:nvSpPr>
        <p:spPr>
          <a:xfrm>
            <a:off x="1132840" y="1714914"/>
            <a:ext cx="9906000" cy="4176824"/>
          </a:xfrm>
        </p:spPr>
        <p:txBody>
          <a:bodyPr vert="horz" lIns="91440" tIns="45720" rIns="91440" bIns="45720" rtlCol="0" anchor="t">
            <a:normAutofit/>
          </a:bodyPr>
          <a:lstStyle/>
          <a:p>
            <a:pPr marL="0" indent="0">
              <a:buNone/>
            </a:pPr>
            <a:r>
              <a:rPr lang="en-US" dirty="0"/>
              <a:t>We have used </a:t>
            </a:r>
            <a:r>
              <a:rPr lang="en-US" dirty="0">
                <a:ea typeface="+mn-lt"/>
                <a:cs typeface="+mn-lt"/>
              </a:rPr>
              <a:t>Random forest, Logistic regression, SVM as our models.</a:t>
            </a:r>
            <a:endParaRPr lang="en-US" dirty="0"/>
          </a:p>
          <a:p>
            <a:pPr marL="0" indent="0">
              <a:buNone/>
            </a:pPr>
            <a:r>
              <a:rPr lang="en-US" sz="1800" b="1" dirty="0">
                <a:solidFill>
                  <a:srgbClr val="0D0D0D"/>
                </a:solidFill>
                <a:ea typeface="+mn-lt"/>
                <a:cs typeface="+mn-lt"/>
              </a:rPr>
              <a:t>Random Forest</a:t>
            </a:r>
            <a:r>
              <a:rPr lang="en-US" sz="1800" dirty="0">
                <a:solidFill>
                  <a:srgbClr val="0D0D0D"/>
                </a:solidFill>
                <a:ea typeface="+mn-lt"/>
                <a:cs typeface="+mn-lt"/>
              </a:rPr>
              <a:t>: </a:t>
            </a:r>
            <a:endParaRPr lang="en-US" sz="1800" dirty="0">
              <a:solidFill>
                <a:srgbClr val="001E2E"/>
              </a:solidFill>
              <a:ea typeface="+mn-lt"/>
              <a:cs typeface="+mn-lt"/>
            </a:endParaRPr>
          </a:p>
          <a:p>
            <a:pPr marL="285750" indent="-285750"/>
            <a:r>
              <a:rPr lang="en-US" sz="1800" dirty="0">
                <a:solidFill>
                  <a:srgbClr val="0D0D0D"/>
                </a:solidFill>
                <a:ea typeface="+mn-lt"/>
                <a:cs typeface="+mn-lt"/>
              </a:rPr>
              <a:t>Random Forest is an ensemble learning method based on decision trees. It builds multiple decision trees during training and outputs the mode of the classes (classification) or average prediction (regression) of individual trees.</a:t>
            </a:r>
            <a:endParaRPr lang="en-US" sz="1800"/>
          </a:p>
          <a:p>
            <a:pPr marL="285750" indent="-285750"/>
            <a:r>
              <a:rPr lang="en-US" sz="1800" dirty="0">
                <a:solidFill>
                  <a:srgbClr val="0D0D0D"/>
                </a:solidFill>
                <a:ea typeface="+mn-lt"/>
                <a:cs typeface="+mn-lt"/>
              </a:rPr>
              <a:t>Random Forest is effective for analyzing loan data due to its ability to handle complex relationships between features and predict loan outcomes accurately. It can identify important features such as credit score, income, loan amount, and employment status, which influence the likelihood of loan default or approval. Additionally, Random Forest can handle missing values and outliers in the data effectively, making it robust for real-world loan datasets.</a:t>
            </a:r>
            <a:endParaRPr lang="en-US" sz="1800" dirty="0"/>
          </a:p>
          <a:p>
            <a:pPr marL="0" indent="0">
              <a:buNone/>
            </a:pPr>
            <a:endParaRPr lang="en-US" sz="1200" b="1" dirty="0">
              <a:solidFill>
                <a:srgbClr val="0D0D0D"/>
              </a:solidFill>
            </a:endParaRPr>
          </a:p>
          <a:p>
            <a:pPr marL="0" indent="0">
              <a:buNone/>
            </a:pPr>
            <a:endParaRPr lang="en-US" sz="1200">
              <a:solidFill>
                <a:srgbClr val="0D0D0D"/>
              </a:solidFill>
            </a:endParaRPr>
          </a:p>
          <a:p>
            <a:endParaRPr lang="en-US"/>
          </a:p>
        </p:txBody>
      </p:sp>
    </p:spTree>
    <p:extLst>
      <p:ext uri="{BB962C8B-B14F-4D97-AF65-F5344CB8AC3E}">
        <p14:creationId xmlns:p14="http://schemas.microsoft.com/office/powerpoint/2010/main" val="268685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1" name="Straight Connector 8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8" name="Rectangle 87">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Placeholder 6" descr="Stack of colorful files">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8456" r="28456"/>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a:t>AGENDA</a:t>
            </a:r>
          </a:p>
        </p:txBody>
      </p:sp>
      <p:cxnSp>
        <p:nvCxnSpPr>
          <p:cNvPr id="89" name="Straight Connector 8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1104902" y="2206255"/>
            <a:ext cx="5487146" cy="4118345"/>
          </a:xfrm>
        </p:spPr>
        <p:txBody>
          <a:bodyPr vert="horz" lIns="91440" tIns="45720" rIns="91440" bIns="45720" rtlCol="0">
            <a:normAutofit/>
          </a:bodyPr>
          <a:lstStyle/>
          <a:p>
            <a:pPr>
              <a:lnSpc>
                <a:spcPct val="100000"/>
              </a:lnSpc>
            </a:pPr>
            <a:r>
              <a:rPr lang="en-US" sz="2400" b="1" dirty="0"/>
              <a:t>Introduction</a:t>
            </a:r>
          </a:p>
          <a:p>
            <a:pPr indent="-228600">
              <a:lnSpc>
                <a:spcPct val="100000"/>
              </a:lnSpc>
              <a:buFont typeface="Arial" panose="020B0604020202020204" pitchFamily="34" charset="0"/>
              <a:buChar char="•"/>
            </a:pPr>
            <a:endParaRPr lang="en-US" b="1"/>
          </a:p>
          <a:p>
            <a:pPr indent="-228600">
              <a:lnSpc>
                <a:spcPct val="100000"/>
              </a:lnSpc>
              <a:buFont typeface="Arial" panose="020B0604020202020204" pitchFamily="34" charset="0"/>
              <a:buChar char="•"/>
            </a:pPr>
            <a:r>
              <a:rPr lang="en-US" sz="2400" dirty="0"/>
              <a:t>Dataset: Loan Data Set</a:t>
            </a:r>
          </a:p>
          <a:p>
            <a:pPr indent="-228600">
              <a:lnSpc>
                <a:spcPct val="100000"/>
              </a:lnSpc>
              <a:buFont typeface="Arial" panose="020B0604020202020204" pitchFamily="34" charset="0"/>
              <a:buChar char="•"/>
            </a:pPr>
            <a:r>
              <a:rPr lang="en-US" sz="2400" noProof="1"/>
              <a:t>Data Source: Kaggle</a:t>
            </a:r>
          </a:p>
          <a:p>
            <a:pPr indent="-228600">
              <a:lnSpc>
                <a:spcPct val="100000"/>
              </a:lnSpc>
              <a:buFont typeface="Arial" panose="020B0604020202020204" pitchFamily="34" charset="0"/>
              <a:buChar char="•"/>
            </a:pPr>
            <a:r>
              <a:rPr lang="en-US" sz="2400" noProof="1"/>
              <a:t>Language: Python</a:t>
            </a:r>
          </a:p>
          <a:p>
            <a:pPr indent="-228600">
              <a:lnSpc>
                <a:spcPct val="100000"/>
              </a:lnSpc>
              <a:buFont typeface="Arial" panose="020B0604020202020204" pitchFamily="34" charset="0"/>
              <a:buChar char="•"/>
            </a:pPr>
            <a:endParaRPr lang="en-US"/>
          </a:p>
          <a:p>
            <a:pPr indent="-228600">
              <a:lnSpc>
                <a:spcPct val="100000"/>
              </a:lnSpc>
              <a:buFont typeface="Arial" panose="020B0604020202020204" pitchFamily="34" charset="0"/>
              <a:buChar char="•"/>
            </a:pPr>
            <a:endParaRPr lang="en-US"/>
          </a:p>
          <a:p>
            <a:pPr indent="-228600">
              <a:lnSpc>
                <a:spcPct val="100000"/>
              </a:lnSpc>
              <a:buFont typeface="Arial" panose="020B0604020202020204" pitchFamily="34" charset="0"/>
              <a:buChar char="•"/>
            </a:pPr>
            <a:endParaRPr lang="en-US"/>
          </a:p>
          <a:p>
            <a:pPr indent="-228600">
              <a:lnSpc>
                <a:spcPct val="100000"/>
              </a:lnSpc>
              <a:buFont typeface="Arial" panose="020B0604020202020204" pitchFamily="34" charset="0"/>
              <a:buChar char="•"/>
            </a:pPr>
            <a:endParaRPr lang="en-US"/>
          </a:p>
        </p:txBody>
      </p:sp>
    </p:spTree>
    <p:extLst>
      <p:ext uri="{BB962C8B-B14F-4D97-AF65-F5344CB8AC3E}">
        <p14:creationId xmlns:p14="http://schemas.microsoft.com/office/powerpoint/2010/main" val="1038351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0A95-564C-BDFA-B611-7AB55AA397EB}"/>
              </a:ext>
            </a:extLst>
          </p:cNvPr>
          <p:cNvSpPr>
            <a:spLocks noGrp="1"/>
          </p:cNvSpPr>
          <p:nvPr>
            <p:ph type="title"/>
          </p:nvPr>
        </p:nvSpPr>
        <p:spPr/>
        <p:txBody>
          <a:bodyPr/>
          <a:lstStyle/>
          <a:p>
            <a:r>
              <a:rPr lang="en-GB" dirty="0"/>
              <a:t>Models used</a:t>
            </a:r>
          </a:p>
        </p:txBody>
      </p:sp>
      <p:sp>
        <p:nvSpPr>
          <p:cNvPr id="3" name="Content Placeholder 2">
            <a:extLst>
              <a:ext uri="{FF2B5EF4-FFF2-40B4-BE49-F238E27FC236}">
                <a16:creationId xmlns:a16="http://schemas.microsoft.com/office/drawing/2014/main" id="{9270796C-7C7A-6BF4-29D7-F8B3B330F0AA}"/>
              </a:ext>
            </a:extLst>
          </p:cNvPr>
          <p:cNvSpPr>
            <a:spLocks noGrp="1"/>
          </p:cNvSpPr>
          <p:nvPr>
            <p:ph idx="1"/>
          </p:nvPr>
        </p:nvSpPr>
        <p:spPr>
          <a:xfrm>
            <a:off x="1143000" y="2009554"/>
            <a:ext cx="9906000" cy="4323128"/>
          </a:xfrm>
        </p:spPr>
        <p:txBody>
          <a:bodyPr vert="horz" lIns="91440" tIns="45720" rIns="91440" bIns="45720" rtlCol="0" anchor="t">
            <a:noAutofit/>
          </a:bodyPr>
          <a:lstStyle/>
          <a:p>
            <a:pPr marL="0" indent="0">
              <a:buNone/>
            </a:pPr>
            <a:r>
              <a:rPr lang="en-US" sz="1600" b="1" dirty="0">
                <a:solidFill>
                  <a:srgbClr val="0D0D0D"/>
                </a:solidFill>
                <a:ea typeface="+mn-lt"/>
                <a:cs typeface="+mn-lt"/>
              </a:rPr>
              <a:t>Logistic Regression: </a:t>
            </a:r>
            <a:endParaRPr lang="en-US" sz="1600" dirty="0">
              <a:solidFill>
                <a:srgbClr val="000000"/>
              </a:solidFill>
              <a:ea typeface="+mn-lt"/>
              <a:cs typeface="+mn-lt"/>
            </a:endParaRPr>
          </a:p>
          <a:p>
            <a:r>
              <a:rPr lang="en-US" sz="1600" dirty="0">
                <a:solidFill>
                  <a:srgbClr val="0D0D0D"/>
                </a:solidFill>
                <a:ea typeface="+mn-lt"/>
                <a:cs typeface="+mn-lt"/>
              </a:rPr>
              <a:t>Logistic Regression is a statistical method used for binary classification tasks. It models the probability of a binary outcome (e.g., default or non-default) based on one or more predictor variables.</a:t>
            </a:r>
            <a:endParaRPr lang="en-US" sz="1600">
              <a:solidFill>
                <a:srgbClr val="000000"/>
              </a:solidFill>
              <a:ea typeface="+mn-lt"/>
              <a:cs typeface="+mn-lt"/>
            </a:endParaRPr>
          </a:p>
          <a:p>
            <a:r>
              <a:rPr lang="en-US" sz="1600" dirty="0">
                <a:solidFill>
                  <a:srgbClr val="0D0D0D"/>
                </a:solidFill>
                <a:ea typeface="+mn-lt"/>
                <a:cs typeface="+mn-lt"/>
              </a:rPr>
              <a:t>Logistic Regression is commonly used in loan data analysis to predict the likelihood of loan default based on borrower characteristics and loan attributes. By estimating the probability of default, lenders can assess credit risk and make informed decisions on loan approvals and interest rates. Logistic Regression also provides interpretable coefficients, allowing lenders to understand the impact of each predictor variable on the probability of default.</a:t>
            </a:r>
            <a:endParaRPr lang="en-US" sz="1600">
              <a:solidFill>
                <a:srgbClr val="000000"/>
              </a:solidFill>
              <a:ea typeface="+mn-lt"/>
              <a:cs typeface="+mn-lt"/>
            </a:endParaRPr>
          </a:p>
          <a:p>
            <a:pPr marL="0" indent="0">
              <a:buNone/>
            </a:pPr>
            <a:r>
              <a:rPr lang="en-US" sz="1600" b="1" dirty="0">
                <a:solidFill>
                  <a:srgbClr val="0D0D0D"/>
                </a:solidFill>
                <a:ea typeface="+mn-lt"/>
                <a:cs typeface="+mn-lt"/>
              </a:rPr>
              <a:t>Support Vector Machines (SVM):</a:t>
            </a:r>
            <a:endParaRPr lang="en-US" sz="1600" dirty="0">
              <a:solidFill>
                <a:srgbClr val="000000"/>
              </a:solidFill>
              <a:ea typeface="+mn-lt"/>
              <a:cs typeface="+mn-lt"/>
            </a:endParaRPr>
          </a:p>
          <a:p>
            <a:r>
              <a:rPr lang="en-US" sz="1600" dirty="0">
                <a:solidFill>
                  <a:srgbClr val="0D0D0D"/>
                </a:solidFill>
                <a:ea typeface="+mn-lt"/>
                <a:cs typeface="+mn-lt"/>
              </a:rPr>
              <a:t>Support Vector Machines is a supervised learning algorithm used for classification and regression tasks. It finds the hyperplane that best separates the classes in the feature space by maximizing the margin between the classes.</a:t>
            </a:r>
            <a:endParaRPr lang="en-US" sz="1600">
              <a:solidFill>
                <a:srgbClr val="000000"/>
              </a:solidFill>
              <a:ea typeface="+mn-lt"/>
              <a:cs typeface="+mn-lt"/>
            </a:endParaRPr>
          </a:p>
          <a:p>
            <a:r>
              <a:rPr lang="en-US" sz="1600" dirty="0">
                <a:solidFill>
                  <a:srgbClr val="0D0D0D"/>
                </a:solidFill>
                <a:ea typeface="+mn-lt"/>
                <a:cs typeface="+mn-lt"/>
              </a:rPr>
              <a:t>SVM is applicable in loan data analysis for binary classification tasks, such as predicting loan default or non-default. By mapping loan data into a high-dimensional space, SVM can effectively classify borrowers into different risk categories based on features like credit score, income, and loan history. SVM can handle non-linear decision boundaries through kernel functions, making it suitable for complex loan datasets with non-linear relationships between features.</a:t>
            </a:r>
            <a:endParaRPr lang="en-US" sz="1600">
              <a:solidFill>
                <a:srgbClr val="000000"/>
              </a:solidFill>
              <a:ea typeface="+mn-lt"/>
              <a:cs typeface="+mn-lt"/>
            </a:endParaRPr>
          </a:p>
          <a:p>
            <a:endParaRPr lang="en-GB" sz="1600" dirty="0"/>
          </a:p>
        </p:txBody>
      </p:sp>
    </p:spTree>
    <p:extLst>
      <p:ext uri="{BB962C8B-B14F-4D97-AF65-F5344CB8AC3E}">
        <p14:creationId xmlns:p14="http://schemas.microsoft.com/office/powerpoint/2010/main" val="2619568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7C4EE-442B-97F5-5AB2-44ECF3500C59}"/>
              </a:ext>
            </a:extLst>
          </p:cNvPr>
          <p:cNvSpPr>
            <a:spLocks noGrp="1"/>
          </p:cNvSpPr>
          <p:nvPr>
            <p:ph type="title"/>
          </p:nvPr>
        </p:nvSpPr>
        <p:spPr/>
        <p:txBody>
          <a:bodyPr/>
          <a:lstStyle/>
          <a:p>
            <a:r>
              <a:rPr lang="en-GB" dirty="0"/>
              <a:t>Model evaluation</a:t>
            </a:r>
          </a:p>
        </p:txBody>
      </p:sp>
      <p:sp>
        <p:nvSpPr>
          <p:cNvPr id="3" name="Content Placeholder 2">
            <a:extLst>
              <a:ext uri="{FF2B5EF4-FFF2-40B4-BE49-F238E27FC236}">
                <a16:creationId xmlns:a16="http://schemas.microsoft.com/office/drawing/2014/main" id="{F29A233D-D3D8-97FD-8C39-EC8742955089}"/>
              </a:ext>
            </a:extLst>
          </p:cNvPr>
          <p:cNvSpPr>
            <a:spLocks noGrp="1"/>
          </p:cNvSpPr>
          <p:nvPr>
            <p:ph idx="1"/>
          </p:nvPr>
        </p:nvSpPr>
        <p:spPr/>
        <p:txBody>
          <a:bodyPr vert="horz" lIns="91440" tIns="45720" rIns="91440" bIns="45720" rtlCol="0" anchor="t">
            <a:normAutofit/>
          </a:bodyPr>
          <a:lstStyle/>
          <a:p>
            <a:r>
              <a:rPr lang="en-GB" dirty="0">
                <a:ea typeface="+mn-lt"/>
                <a:cs typeface="+mn-lt"/>
              </a:rPr>
              <a:t>Accuracy, F1 Score, Recall, and Precision metrics are used to evaluate model performance. All these metrics for the 3 classifiers used in our project are as follows:</a:t>
            </a:r>
          </a:p>
          <a:p>
            <a:r>
              <a:rPr lang="en-GB" b="1" dirty="0">
                <a:ea typeface="+mn-lt"/>
                <a:cs typeface="+mn-lt"/>
              </a:rPr>
              <a:t>Random Forest - </a:t>
            </a:r>
            <a:r>
              <a:rPr lang="en-GB" dirty="0">
                <a:ea typeface="+mn-lt"/>
                <a:cs typeface="+mn-lt"/>
              </a:rPr>
              <a:t>Accuracy: 0.825, F1 Score: 0.8877005347593583, Recall: 0.7980769230769231, Precision: 1.0 </a:t>
            </a:r>
          </a:p>
          <a:p>
            <a:r>
              <a:rPr lang="en-GB" b="1" dirty="0">
                <a:ea typeface="+mn-lt"/>
                <a:cs typeface="+mn-lt"/>
              </a:rPr>
              <a:t>Logistic Regression - </a:t>
            </a:r>
            <a:r>
              <a:rPr lang="en-GB" dirty="0">
                <a:ea typeface="+mn-lt"/>
                <a:cs typeface="+mn-lt"/>
              </a:rPr>
              <a:t>Accuracy: 0.825, F1 Score: 0.8877005347593583, Recall: 0.7980769230769231, Precision: 1.0 </a:t>
            </a:r>
          </a:p>
          <a:p>
            <a:r>
              <a:rPr lang="en-GB" b="1" dirty="0">
                <a:ea typeface="+mn-lt"/>
                <a:cs typeface="+mn-lt"/>
              </a:rPr>
              <a:t>SVM - </a:t>
            </a:r>
            <a:r>
              <a:rPr lang="en-GB" dirty="0">
                <a:ea typeface="+mn-lt"/>
                <a:cs typeface="+mn-lt"/>
              </a:rPr>
              <a:t>Accuracy: 0.7916666666666666, F1 Score: 0.8677248677248677, Recall: 0.7735849056603774, Precision: 0.9879518072289156</a:t>
            </a:r>
            <a:endParaRPr lang="en-GB" dirty="0"/>
          </a:p>
        </p:txBody>
      </p:sp>
    </p:spTree>
    <p:extLst>
      <p:ext uri="{BB962C8B-B14F-4D97-AF65-F5344CB8AC3E}">
        <p14:creationId xmlns:p14="http://schemas.microsoft.com/office/powerpoint/2010/main" val="32756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4EBC-0F51-AC46-D8E4-45B87EA0426F}"/>
              </a:ext>
            </a:extLst>
          </p:cNvPr>
          <p:cNvSpPr>
            <a:spLocks noGrp="1"/>
          </p:cNvSpPr>
          <p:nvPr>
            <p:ph type="title"/>
          </p:nvPr>
        </p:nvSpPr>
        <p:spPr/>
        <p:txBody>
          <a:bodyPr/>
          <a:lstStyle/>
          <a:p>
            <a:r>
              <a:rPr lang="en-GB" dirty="0"/>
              <a:t>Model comparison &amp; results</a:t>
            </a:r>
          </a:p>
        </p:txBody>
      </p:sp>
      <p:sp>
        <p:nvSpPr>
          <p:cNvPr id="3" name="Content Placeholder 2">
            <a:extLst>
              <a:ext uri="{FF2B5EF4-FFF2-40B4-BE49-F238E27FC236}">
                <a16:creationId xmlns:a16="http://schemas.microsoft.com/office/drawing/2014/main" id="{D2D703F3-97E7-E915-5F25-FBB64F039993}"/>
              </a:ext>
            </a:extLst>
          </p:cNvPr>
          <p:cNvSpPr>
            <a:spLocks noGrp="1"/>
          </p:cNvSpPr>
          <p:nvPr>
            <p:ph idx="1"/>
          </p:nvPr>
        </p:nvSpPr>
        <p:spPr/>
        <p:txBody>
          <a:bodyPr vert="horz" lIns="91440" tIns="45720" rIns="91440" bIns="45720" rtlCol="0" anchor="t">
            <a:normAutofit/>
          </a:bodyPr>
          <a:lstStyle/>
          <a:p>
            <a:pPr marL="0" indent="0">
              <a:buNone/>
            </a:pPr>
            <a:r>
              <a:rPr lang="en-GB" dirty="0">
                <a:ea typeface="+mn-lt"/>
                <a:cs typeface="+mn-lt"/>
              </a:rPr>
              <a:t>Based on the performance metrics provided:</a:t>
            </a:r>
            <a:endParaRPr lang="en-GB">
              <a:ea typeface="+mn-lt"/>
              <a:cs typeface="+mn-lt"/>
            </a:endParaRPr>
          </a:p>
          <a:p>
            <a:r>
              <a:rPr lang="en-GB" b="1" dirty="0">
                <a:ea typeface="+mn-lt"/>
                <a:cs typeface="+mn-lt"/>
              </a:rPr>
              <a:t>Random Forest</a:t>
            </a:r>
            <a:r>
              <a:rPr lang="en-GB" dirty="0">
                <a:ea typeface="+mn-lt"/>
                <a:cs typeface="+mn-lt"/>
              </a:rPr>
              <a:t> and </a:t>
            </a:r>
            <a:r>
              <a:rPr lang="en-GB" b="1" dirty="0">
                <a:ea typeface="+mn-lt"/>
                <a:cs typeface="+mn-lt"/>
              </a:rPr>
              <a:t>Logistic Regression</a:t>
            </a:r>
            <a:r>
              <a:rPr lang="en-GB" dirty="0">
                <a:ea typeface="+mn-lt"/>
                <a:cs typeface="+mn-lt"/>
              </a:rPr>
              <a:t> both achieved the highest scores in terms of accuracy (82.5%) and F1 Score (88.77%), with both also showing a perfect precision of 100% and a recall of approximately 79.81%. This suggests that when these models predict a loan approval, they are extremely reliable, with no false positives recorded.</a:t>
            </a:r>
            <a:endParaRPr lang="en-GB">
              <a:ea typeface="+mn-lt"/>
              <a:cs typeface="+mn-lt"/>
            </a:endParaRPr>
          </a:p>
          <a:p>
            <a:r>
              <a:rPr lang="en-GB" b="1" dirty="0">
                <a:ea typeface="+mn-lt"/>
                <a:cs typeface="+mn-lt"/>
              </a:rPr>
              <a:t>Support Vector Machine (SVM)</a:t>
            </a:r>
            <a:r>
              <a:rPr lang="en-GB" dirty="0">
                <a:ea typeface="+mn-lt"/>
                <a:cs typeface="+mn-lt"/>
              </a:rPr>
              <a:t>, while slightly behind in accuracy (79.17%) and recall (77.36%), still performed very well in terms of precision (98.80%) and had a reasonably high F1 Score (86.77%).</a:t>
            </a:r>
            <a:endParaRPr lang="en-GB">
              <a:ea typeface="+mn-lt"/>
              <a:cs typeface="+mn-lt"/>
            </a:endParaRPr>
          </a:p>
          <a:p>
            <a:endParaRPr lang="en-GB" dirty="0"/>
          </a:p>
        </p:txBody>
      </p:sp>
    </p:spTree>
    <p:extLst>
      <p:ext uri="{BB962C8B-B14F-4D97-AF65-F5344CB8AC3E}">
        <p14:creationId xmlns:p14="http://schemas.microsoft.com/office/powerpoint/2010/main" val="1147694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Placeholder 19" descr="Pie chart and stacks">
            <a:extLst>
              <a:ext uri="{FF2B5EF4-FFF2-40B4-BE49-F238E27FC236}">
                <a16:creationId xmlns:a16="http://schemas.microsoft.com/office/drawing/2014/main" id="{E5D7764F-CE06-1A00-3555-ACAE6ACDFE1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3187" r="-2" b="-2"/>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sz="4400"/>
              <a:t>Deployment Strategies</a:t>
            </a:r>
          </a:p>
        </p:txBody>
      </p:sp>
      <p:cxnSp>
        <p:nvCxnSpPr>
          <p:cNvPr id="53" name="Straight Connector 5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104902" y="2206255"/>
            <a:ext cx="5487146" cy="4118345"/>
          </a:xfrm>
        </p:spPr>
        <p:txBody>
          <a:bodyPr vert="horz" lIns="91440" tIns="45720" rIns="91440" bIns="45720" rtlCol="0" anchor="t">
            <a:normAutofit/>
          </a:bodyPr>
          <a:lstStyle/>
          <a:p>
            <a:r>
              <a:rPr lang="en-US" sz="1200">
                <a:solidFill>
                  <a:srgbClr val="0D0D0D"/>
                </a:solidFill>
                <a:ea typeface="+mn-lt"/>
                <a:cs typeface="+mn-lt"/>
              </a:rPr>
              <a:t>Deploying a model for real-time predictions in a loan data analysis project involves careful planning and implementation to ensure accuracy, reliability, and scalability. Here's a deployment strategy tailored to such a scenario:</a:t>
            </a:r>
            <a:endParaRPr lang="en-US">
              <a:solidFill>
                <a:srgbClr val="001E2E"/>
              </a:solidFill>
              <a:ea typeface="+mn-lt"/>
              <a:cs typeface="+mn-lt"/>
            </a:endParaRPr>
          </a:p>
          <a:p>
            <a:pPr marL="285750" indent="-285750">
              <a:buFont typeface="Arial"/>
              <a:buChar char="•"/>
            </a:pPr>
            <a:r>
              <a:rPr lang="en-US" sz="1200" b="1">
                <a:solidFill>
                  <a:srgbClr val="0D0D0D"/>
                </a:solidFill>
                <a:ea typeface="+mn-lt"/>
                <a:cs typeface="+mn-lt"/>
              </a:rPr>
              <a:t>Infrastructure Setup</a:t>
            </a:r>
            <a:r>
              <a:rPr lang="en-US" sz="1200">
                <a:solidFill>
                  <a:srgbClr val="0D0D0D"/>
                </a:solidFill>
                <a:ea typeface="+mn-lt"/>
                <a:cs typeface="+mn-lt"/>
              </a:rPr>
              <a:t>: Choose a robust and scalable infrastructure for deploying the model. Cloud platforms like AWS, Azure, or Google Cloud provide services such as AWS Lambda, Azure Functions, or Google Cloud Functions, which can be used to deploy models as serverless functions, enabling automatic scaling and reducing operational overhead.</a:t>
            </a:r>
            <a:endParaRPr lang="en-US"/>
          </a:p>
          <a:p>
            <a:pPr marL="285750" indent="-285750">
              <a:buFont typeface="Arial"/>
              <a:buChar char="•"/>
            </a:pPr>
            <a:r>
              <a:rPr lang="en-US" sz="1200" b="1">
                <a:solidFill>
                  <a:srgbClr val="0D0D0D"/>
                </a:solidFill>
                <a:ea typeface="+mn-lt"/>
                <a:cs typeface="+mn-lt"/>
              </a:rPr>
              <a:t>API Development</a:t>
            </a:r>
            <a:r>
              <a:rPr lang="en-US" sz="1200">
                <a:solidFill>
                  <a:srgbClr val="0D0D0D"/>
                </a:solidFill>
                <a:ea typeface="+mn-lt"/>
                <a:cs typeface="+mn-lt"/>
              </a:rPr>
              <a:t>: Develop a RESTful API using frameworks like Flask or Fast API to expose the model for real-time predictions. Design the API endpoints to accept loan application data (e.g., applicant income, co-applicant income, loan term, credit history) and return the predicted loan amount.</a:t>
            </a:r>
            <a:endParaRPr lang="en-US" sz="1200">
              <a:solidFill>
                <a:srgbClr val="0D0D0D"/>
              </a:solidFill>
            </a:endParaRPr>
          </a:p>
          <a:p>
            <a:pPr marL="285750" indent="-285750">
              <a:buFont typeface="Arial"/>
              <a:buChar char="•"/>
            </a:pPr>
            <a:r>
              <a:rPr lang="en-US" sz="1200" b="1">
                <a:solidFill>
                  <a:srgbClr val="0D0D0D"/>
                </a:solidFill>
                <a:ea typeface="+mn-lt"/>
                <a:cs typeface="+mn-lt"/>
              </a:rPr>
              <a:t>Input Data Validation</a:t>
            </a:r>
            <a:r>
              <a:rPr lang="en-US" sz="1200">
                <a:solidFill>
                  <a:srgbClr val="0D0D0D"/>
                </a:solidFill>
                <a:ea typeface="+mn-lt"/>
                <a:cs typeface="+mn-lt"/>
              </a:rPr>
              <a:t>: Implement input data validation in the API to ensure that incoming requests contain valid and consistent data. Validate the format, range, and type of input parameters to prevent errors and maintain data integrity.</a:t>
            </a:r>
            <a:endParaRPr lang="en-US" sz="1200">
              <a:solidFill>
                <a:srgbClr val="0D0D0D"/>
              </a:solidFill>
            </a:endParaRPr>
          </a:p>
          <a:p>
            <a:pPr marL="285750" indent="-285750">
              <a:buFont typeface="Arial"/>
              <a:buChar char="•"/>
            </a:pPr>
            <a:r>
              <a:rPr lang="en-US" sz="1200" b="1">
                <a:solidFill>
                  <a:srgbClr val="0D0D0D"/>
                </a:solidFill>
                <a:ea typeface="+mn-lt"/>
                <a:cs typeface="+mn-lt"/>
              </a:rPr>
              <a:t>Model Deployment</a:t>
            </a:r>
            <a:r>
              <a:rPr lang="en-US" sz="1200">
                <a:solidFill>
                  <a:srgbClr val="0D0D0D"/>
                </a:solidFill>
                <a:ea typeface="+mn-lt"/>
                <a:cs typeface="+mn-lt"/>
              </a:rPr>
              <a:t>: Deploy the packaged model and API on the chosen infrastructure, whether it's a serverless platform or a containerized environment. Configure auto-scaling policies to handle varying prediction loads efficiently and ensure high availability.</a:t>
            </a:r>
            <a:endParaRPr lang="en-US" sz="1200">
              <a:solidFill>
                <a:srgbClr val="0D0D0D"/>
              </a:solidFill>
            </a:endParaRPr>
          </a:p>
          <a:p>
            <a:pPr marL="285750" indent="-285750">
              <a:buFont typeface="Arial"/>
              <a:buChar char="•"/>
            </a:pPr>
            <a:endParaRPr lang="en-US" sz="1200">
              <a:solidFill>
                <a:srgbClr val="0D0D0D"/>
              </a:solidFill>
            </a:endParaRPr>
          </a:p>
          <a:p>
            <a:endParaRPr lang="en-US" sz="1200">
              <a:solidFill>
                <a:srgbClr val="0D0D0D"/>
              </a:solidFill>
            </a:endParaRPr>
          </a:p>
        </p:txBody>
      </p:sp>
    </p:spTree>
    <p:extLst>
      <p:ext uri="{BB962C8B-B14F-4D97-AF65-F5344CB8AC3E}">
        <p14:creationId xmlns:p14="http://schemas.microsoft.com/office/powerpoint/2010/main" val="2737241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38200" y="716281"/>
            <a:ext cx="9906000" cy="821324"/>
          </a:xfrm>
          <a:noFill/>
        </p:spPr>
        <p:txBody>
          <a:bodyPr/>
          <a:lstStyle/>
          <a:p>
            <a:r>
              <a:rPr lang="en-US"/>
              <a:t>Conclusion</a:t>
            </a:r>
          </a:p>
        </p:txBody>
      </p:sp>
      <p:sp>
        <p:nvSpPr>
          <p:cNvPr id="4" name="Table Placeholder 3">
            <a:extLst>
              <a:ext uri="{FF2B5EF4-FFF2-40B4-BE49-F238E27FC236}">
                <a16:creationId xmlns:a16="http://schemas.microsoft.com/office/drawing/2014/main" id="{F9D60A80-BE46-11ED-C79F-C73CE7F97F4C}"/>
              </a:ext>
            </a:extLst>
          </p:cNvPr>
          <p:cNvSpPr>
            <a:spLocks noGrp="1"/>
          </p:cNvSpPr>
          <p:nvPr>
            <p:ph type="tbl" sz="quarter" idx="13"/>
          </p:nvPr>
        </p:nvSpPr>
        <p:spPr>
          <a:xfrm>
            <a:off x="667511" y="1716830"/>
            <a:ext cx="10515600" cy="4431848"/>
          </a:xfrm>
        </p:spPr>
        <p:txBody>
          <a:bodyPr vert="horz" lIns="91440" tIns="45720" rIns="91440" bIns="45720" rtlCol="0">
            <a:noAutofit/>
          </a:bodyPr>
          <a:lstStyle/>
          <a:p>
            <a:pPr algn="just"/>
            <a:r>
              <a:rPr lang="en-US" sz="1800" b="1">
                <a:solidFill>
                  <a:srgbClr val="0D0D0D"/>
                </a:solidFill>
                <a:ea typeface="+mn-lt"/>
                <a:cs typeface="+mn-lt"/>
              </a:rPr>
              <a:t>Effectiveness of Machine Learning Models</a:t>
            </a:r>
            <a:endParaRPr lang="en-US" sz="1800"/>
          </a:p>
          <a:p>
            <a:pPr marL="285750" indent="-285750" algn="just">
              <a:buChar char="•"/>
            </a:pPr>
            <a:r>
              <a:rPr lang="en-US" sz="1800">
                <a:solidFill>
                  <a:srgbClr val="0D0D0D"/>
                </a:solidFill>
                <a:ea typeface="+mn-lt"/>
                <a:cs typeface="+mn-lt"/>
              </a:rPr>
              <a:t>The application of Random Forest, Logistic Regression, and SVM demonstrated significant predictive capabilities in </a:t>
            </a:r>
            <a:r>
              <a:rPr lang="en-US" sz="1800" dirty="0">
                <a:solidFill>
                  <a:srgbClr val="0D0D0D"/>
                </a:solidFill>
                <a:ea typeface="+mn-lt"/>
                <a:cs typeface="+mn-lt"/>
              </a:rPr>
              <a:t>determining loan approval outcomes. Each model brought its strengths in terms of accuracy, precision, and recall, illustrating the potential of machine learning in financial decision-making.</a:t>
            </a:r>
            <a:endParaRPr lang="en-US" sz="1800">
              <a:ea typeface="+mn-lt"/>
              <a:cs typeface="+mn-lt"/>
            </a:endParaRPr>
          </a:p>
          <a:p>
            <a:pPr algn="just"/>
            <a:r>
              <a:rPr lang="en-US" sz="1800" b="1">
                <a:solidFill>
                  <a:srgbClr val="0D0D0D"/>
                </a:solidFill>
                <a:ea typeface="+mn-lt"/>
                <a:cs typeface="+mn-lt"/>
              </a:rPr>
              <a:t>Importance of Precision in Financial Decisions</a:t>
            </a:r>
            <a:endParaRPr lang="en-US" sz="1800">
              <a:solidFill>
                <a:srgbClr val="001E2E"/>
              </a:solidFill>
              <a:ea typeface="+mn-lt"/>
              <a:cs typeface="+mn-lt"/>
            </a:endParaRPr>
          </a:p>
          <a:p>
            <a:pPr marL="285750" indent="-285750" algn="just">
              <a:buChar char="•"/>
            </a:pPr>
            <a:r>
              <a:rPr lang="en-US" sz="1800">
                <a:solidFill>
                  <a:srgbClr val="0D0D0D"/>
                </a:solidFill>
                <a:ea typeface="+mn-lt"/>
                <a:cs typeface="+mn-lt"/>
              </a:rPr>
              <a:t>Precision was a critical metric in this analysis, especially for financial </a:t>
            </a:r>
            <a:r>
              <a:rPr lang="en-US" sz="1800" dirty="0">
                <a:solidFill>
                  <a:srgbClr val="0D0D0D"/>
                </a:solidFill>
                <a:ea typeface="+mn-lt"/>
                <a:cs typeface="+mn-lt"/>
              </a:rPr>
              <a:t>institutions aiming to minimize false positives in loan approvals. Both the Random Forest and Logistic Regression models achieved a precision of 100%, highlighting their reliability in predicting valid loan approvals and ensuring financial security.</a:t>
            </a:r>
            <a:endParaRPr lang="en-US" sz="1800">
              <a:ea typeface="+mn-lt"/>
              <a:cs typeface="+mn-lt"/>
            </a:endParaRPr>
          </a:p>
          <a:p>
            <a:pPr algn="just"/>
            <a:r>
              <a:rPr lang="en-US" sz="1800" b="1">
                <a:solidFill>
                  <a:srgbClr val="0D0D0D"/>
                </a:solidFill>
                <a:ea typeface="+mn-lt"/>
                <a:cs typeface="+mn-lt"/>
              </a:rPr>
              <a:t>Future Steps for Model Improvement and Deployment</a:t>
            </a:r>
            <a:endParaRPr lang="en-US" sz="1800">
              <a:solidFill>
                <a:srgbClr val="001E2E"/>
              </a:solidFill>
              <a:ea typeface="+mn-lt"/>
              <a:cs typeface="+mn-lt"/>
            </a:endParaRPr>
          </a:p>
          <a:p>
            <a:pPr marL="285750" indent="-285750" algn="just">
              <a:buChar char="•"/>
            </a:pPr>
            <a:r>
              <a:rPr lang="en-US" sz="1800">
                <a:solidFill>
                  <a:srgbClr val="0D0D0D"/>
                </a:solidFill>
                <a:ea typeface="+mn-lt"/>
                <a:cs typeface="+mn-lt"/>
              </a:rPr>
              <a:t>While the current models performed well, continuous improvement through further parameter tuning, feature </a:t>
            </a:r>
            <a:r>
              <a:rPr lang="en-US" sz="1800" dirty="0">
                <a:solidFill>
                  <a:srgbClr val="0D0D0D"/>
                </a:solidFill>
                <a:ea typeface="+mn-lt"/>
                <a:cs typeface="+mn-lt"/>
              </a:rPr>
              <a:t>engineering, and the incorporation of additional data could enhance their accuracy and applicability. Deploying these models in a real-world environment would also involve regular performance evaluations and updates to adapt to changing financial landscapes and borrower profiles.</a:t>
            </a:r>
            <a:endParaRPr lang="en-US" sz="1800" dirty="0">
              <a:ea typeface="+mn-lt"/>
              <a:cs typeface="+mn-lt"/>
            </a:endParaRPr>
          </a:p>
          <a:p>
            <a:pPr algn="just"/>
            <a:endParaRPr lang="en-US" sz="1200" dirty="0">
              <a:solidFill>
                <a:srgbClr val="0D0D0D"/>
              </a:solidFill>
            </a:endParaRPr>
          </a:p>
        </p:txBody>
      </p:sp>
    </p:spTree>
    <p:extLst>
      <p:ext uri="{BB962C8B-B14F-4D97-AF65-F5344CB8AC3E}">
        <p14:creationId xmlns:p14="http://schemas.microsoft.com/office/powerpoint/2010/main" val="3604630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F692-2DA9-4848-FB73-F042C5EB8F05}"/>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98D9131F-F72D-5667-3674-F1037FC3EA36}"/>
              </a:ext>
            </a:extLst>
          </p:cNvPr>
          <p:cNvSpPr>
            <a:spLocks noGrp="1"/>
          </p:cNvSpPr>
          <p:nvPr>
            <p:ph idx="1"/>
          </p:nvPr>
        </p:nvSpPr>
        <p:spPr/>
        <p:txBody>
          <a:bodyPr vert="horz" lIns="91440" tIns="45720" rIns="91440" bIns="45720" rtlCol="0" anchor="t">
            <a:normAutofit/>
          </a:bodyPr>
          <a:lstStyle/>
          <a:p>
            <a:r>
              <a:rPr lang="en-GB" dirty="0">
                <a:ea typeface="+mn-lt"/>
                <a:cs typeface="+mn-lt"/>
                <a:hlinkClick r:id="rId2"/>
              </a:rPr>
              <a:t>https://www.kaggle.com/datasets/burak3ergun/loan-data-set</a:t>
            </a:r>
          </a:p>
          <a:p>
            <a:endParaRPr lang="en-GB" dirty="0"/>
          </a:p>
          <a:p>
            <a:r>
              <a:rPr lang="en-GB" dirty="0">
                <a:solidFill>
                  <a:srgbClr val="2D3B45"/>
                </a:solidFill>
              </a:rPr>
              <a:t>0_Daniel T. Larose-Discovering Knowledge in Data_ An Introduction to Data Mining-Wiley-Interscience (2004)-3.pdf</a:t>
            </a:r>
            <a:endParaRPr lang="en-GB" dirty="0"/>
          </a:p>
          <a:p>
            <a:endParaRPr lang="en-GB" dirty="0"/>
          </a:p>
          <a:p>
            <a:r>
              <a:rPr lang="en-GB" dirty="0">
                <a:ea typeface="+mn-lt"/>
                <a:cs typeface="+mn-lt"/>
                <a:hlinkClick r:id="rId3"/>
              </a:rPr>
              <a:t>https://www.datacamp.com/blog/machine-learning-lifecycle-explained</a:t>
            </a:r>
          </a:p>
          <a:p>
            <a:endParaRPr lang="en-GB" dirty="0"/>
          </a:p>
          <a:p>
            <a:r>
              <a:rPr lang="en-GB" dirty="0">
                <a:ea typeface="+mn-lt"/>
                <a:cs typeface="+mn-lt"/>
                <a:hlinkClick r:id="rId4"/>
              </a:rPr>
              <a:t>https://www.w3schools.com/python/python_ml_getting_started.asp</a:t>
            </a:r>
            <a:endParaRPr lang="en-GB" dirty="0"/>
          </a:p>
        </p:txBody>
      </p:sp>
    </p:spTree>
    <p:extLst>
      <p:ext uri="{BB962C8B-B14F-4D97-AF65-F5344CB8AC3E}">
        <p14:creationId xmlns:p14="http://schemas.microsoft.com/office/powerpoint/2010/main" val="125914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23606-14F2-D9C4-2765-BDC300B4AADC}"/>
              </a:ext>
            </a:extLst>
          </p:cNvPr>
          <p:cNvSpPr>
            <a:spLocks noGrp="1"/>
          </p:cNvSpPr>
          <p:nvPr>
            <p:ph type="title"/>
          </p:nvPr>
        </p:nvSpPr>
        <p:spPr/>
        <p:txBody>
          <a:bodyPr/>
          <a:lstStyle/>
          <a:p>
            <a:r>
              <a:rPr lang="en-US"/>
              <a:t>ANY QUERIES</a:t>
            </a:r>
          </a:p>
        </p:txBody>
      </p:sp>
      <p:sp>
        <p:nvSpPr>
          <p:cNvPr id="3" name="Table Placeholder 2">
            <a:extLst>
              <a:ext uri="{FF2B5EF4-FFF2-40B4-BE49-F238E27FC236}">
                <a16:creationId xmlns:a16="http://schemas.microsoft.com/office/drawing/2014/main" id="{AE94E840-5A96-A414-90DB-293ECD6BC54C}"/>
              </a:ext>
            </a:extLst>
          </p:cNvPr>
          <p:cNvSpPr>
            <a:spLocks noGrp="1"/>
          </p:cNvSpPr>
          <p:nvPr>
            <p:ph type="tbl" sz="quarter" idx="13"/>
          </p:nvPr>
        </p:nvSpPr>
        <p:spPr/>
        <p:txBody>
          <a:bodyPr/>
          <a:lstStyle/>
          <a:p>
            <a:endParaRPr lang="en-US"/>
          </a:p>
        </p:txBody>
      </p:sp>
      <p:pic>
        <p:nvPicPr>
          <p:cNvPr id="5" name="Picture 4" descr="Artificial Intelligence ppt - ppt download">
            <a:extLst>
              <a:ext uri="{FF2B5EF4-FFF2-40B4-BE49-F238E27FC236}">
                <a16:creationId xmlns:a16="http://schemas.microsoft.com/office/drawing/2014/main" id="{44F7B998-A6CA-18DF-EC96-75E3B208F503}"/>
              </a:ext>
            </a:extLst>
          </p:cNvPr>
          <p:cNvPicPr>
            <a:picLocks noChangeAspect="1"/>
          </p:cNvPicPr>
          <p:nvPr/>
        </p:nvPicPr>
        <p:blipFill>
          <a:blip r:embed="rId2"/>
          <a:stretch>
            <a:fillRect/>
          </a:stretch>
        </p:blipFill>
        <p:spPr>
          <a:xfrm>
            <a:off x="0" y="-5048"/>
            <a:ext cx="12191999" cy="6868096"/>
          </a:xfrm>
          <a:prstGeom prst="rect">
            <a:avLst/>
          </a:prstGeom>
        </p:spPr>
      </p:pic>
    </p:spTree>
    <p:extLst>
      <p:ext uri="{BB962C8B-B14F-4D97-AF65-F5344CB8AC3E}">
        <p14:creationId xmlns:p14="http://schemas.microsoft.com/office/powerpoint/2010/main" val="4161570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noFill/>
        </p:spPr>
        <p:txBody>
          <a:bodyPr anchor="t">
            <a:normAutofit/>
          </a:bodyPr>
          <a:lstStyle/>
          <a:p>
            <a:endParaRPr lang="en-US"/>
          </a:p>
        </p:txBody>
      </p:sp>
    </p:spTree>
    <p:extLst>
      <p:ext uri="{BB962C8B-B14F-4D97-AF65-F5344CB8AC3E}">
        <p14:creationId xmlns:p14="http://schemas.microsoft.com/office/powerpoint/2010/main" val="1210802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6BCBE2-A462-81D5-99EB-C6F0114F3FDD}"/>
              </a:ext>
            </a:extLst>
          </p:cNvPr>
          <p:cNvSpPr>
            <a:spLocks noGrp="1"/>
          </p:cNvSpPr>
          <p:nvPr>
            <p:ph idx="1"/>
          </p:nvPr>
        </p:nvSpPr>
        <p:spPr>
          <a:xfrm>
            <a:off x="4044795" y="1371541"/>
            <a:ext cx="7088388" cy="4560554"/>
          </a:xfrm>
        </p:spPr>
        <p:txBody>
          <a:bodyPr>
            <a:normAutofit fontScale="92500" lnSpcReduction="10000"/>
          </a:bodyPr>
          <a:lstStyle/>
          <a:p>
            <a:pPr marL="342900" indent="-342900">
              <a:buChar char="•"/>
            </a:pPr>
            <a:endParaRPr lang="en-US" sz="2000" dirty="0">
              <a:ea typeface="+mn-lt"/>
              <a:cs typeface="+mn-lt"/>
            </a:endParaRPr>
          </a:p>
          <a:p>
            <a:pPr marL="342900" indent="-342900">
              <a:buChar char="•"/>
            </a:pPr>
            <a:r>
              <a:rPr lang="en-US" sz="2000" dirty="0">
                <a:ea typeface="+mn-lt"/>
                <a:cs typeface="+mn-lt"/>
              </a:rPr>
              <a:t>When creating a loan prediction model, we usually gather data from financial records and loan applications. These sources give us a deep dive into the financial past of borrowers, helping us assess their creditworthiness accurately. But here's the catch: for our model to be reliable, we need to ensure the data we collect is top-notch in terms of quality and relevance.</a:t>
            </a:r>
            <a:endParaRPr lang="en-US" sz="2000"/>
          </a:p>
          <a:p>
            <a:pPr marL="285750" indent="-285750">
              <a:buChar char="•"/>
            </a:pPr>
            <a:r>
              <a:rPr lang="en-US" sz="2000" dirty="0">
                <a:ea typeface="+mn-lt"/>
                <a:cs typeface="+mn-lt"/>
              </a:rPr>
              <a:t>This journey isn't without its bumps. Sometimes, we encounter incomplete datasets, which can throw our predictions off course. </a:t>
            </a:r>
            <a:br>
              <a:rPr lang="en-US" sz="2000" dirty="0"/>
            </a:br>
            <a:endParaRPr lang="en-US" sz="2000"/>
          </a:p>
          <a:p>
            <a:endParaRPr lang="en-US"/>
          </a:p>
        </p:txBody>
      </p:sp>
      <p:sp>
        <p:nvSpPr>
          <p:cNvPr id="5" name="TextBox 4">
            <a:extLst>
              <a:ext uri="{FF2B5EF4-FFF2-40B4-BE49-F238E27FC236}">
                <a16:creationId xmlns:a16="http://schemas.microsoft.com/office/drawing/2014/main" id="{27EF8898-CAF7-BD93-5676-43A02AFE48CA}"/>
              </a:ext>
            </a:extLst>
          </p:cNvPr>
          <p:cNvSpPr txBox="1"/>
          <p:nvPr/>
        </p:nvSpPr>
        <p:spPr>
          <a:xfrm>
            <a:off x="4562627" y="324155"/>
            <a:ext cx="4110317"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cap="all">
                <a:solidFill>
                  <a:srgbClr val="001E2E"/>
                </a:solidFill>
              </a:rPr>
              <a:t>INTRODUCTION</a:t>
            </a:r>
            <a:endParaRPr lang="en-US" sz="4400">
              <a:ea typeface="+mn-lt"/>
              <a:cs typeface="+mn-lt"/>
            </a:endParaRPr>
          </a:p>
          <a:p>
            <a:pPr algn="l"/>
            <a:endParaRPr lang="en-US"/>
          </a:p>
        </p:txBody>
      </p:sp>
    </p:spTree>
    <p:extLst>
      <p:ext uri="{BB962C8B-B14F-4D97-AF65-F5344CB8AC3E}">
        <p14:creationId xmlns:p14="http://schemas.microsoft.com/office/powerpoint/2010/main" val="227315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991338" y="1351720"/>
            <a:ext cx="3943337" cy="258417"/>
          </a:xfrm>
          <a:noFill/>
        </p:spPr>
        <p:txBody>
          <a:bodyPr>
            <a:noAutofit/>
          </a:bodyPr>
          <a:lstStyle/>
          <a:p>
            <a:r>
              <a:rPr lang="en-US"/>
              <a:t>Analysis</a:t>
            </a:r>
            <a:br>
              <a:rPr lang="en-US"/>
            </a:br>
            <a:r>
              <a:rPr lang="en-US" sz="1800"/>
              <a:t>procedure followed</a:t>
            </a:r>
          </a:p>
        </p:txBody>
      </p:sp>
      <p:pic>
        <p:nvPicPr>
          <p:cNvPr id="43" name="Picture Placeholder 42" descr="Close-up of market graph analysis">
            <a:extLst>
              <a:ext uri="{FF2B5EF4-FFF2-40B4-BE49-F238E27FC236}">
                <a16:creationId xmlns:a16="http://schemas.microsoft.com/office/drawing/2014/main" id="{9100BC91-12A3-DE75-3F38-9C17D39DC5E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6115" r="26115"/>
          <a:stretch/>
        </p:blipFill>
        <p:spPr/>
      </p:pic>
      <p:pic>
        <p:nvPicPr>
          <p:cNvPr id="4" name="Picture 3">
            <a:extLst>
              <a:ext uri="{FF2B5EF4-FFF2-40B4-BE49-F238E27FC236}">
                <a16:creationId xmlns:a16="http://schemas.microsoft.com/office/drawing/2014/main" id="{43E77682-85FB-5C2B-CC5A-46E4744934C4}"/>
              </a:ext>
            </a:extLst>
          </p:cNvPr>
          <p:cNvPicPr>
            <a:picLocks noChangeAspect="1"/>
          </p:cNvPicPr>
          <p:nvPr/>
        </p:nvPicPr>
        <p:blipFill rotWithShape="1">
          <a:blip r:embed="rId4"/>
          <a:srcRect l="22414" r="17835"/>
          <a:stretch/>
        </p:blipFill>
        <p:spPr>
          <a:xfrm>
            <a:off x="2435087" y="1745973"/>
            <a:ext cx="4822239" cy="4287079"/>
          </a:xfrm>
          <a:prstGeom prst="rect">
            <a:avLst/>
          </a:prstGeom>
        </p:spPr>
      </p:pic>
    </p:spTree>
    <p:extLst>
      <p:ext uri="{BB962C8B-B14F-4D97-AF65-F5344CB8AC3E}">
        <p14:creationId xmlns:p14="http://schemas.microsoft.com/office/powerpoint/2010/main" val="424203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Placeholder 7" descr="Close-up of documents and chart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4435" r="24433"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a:noFill/>
        </p:spPr>
      </p:pic>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104901" y="467834"/>
            <a:ext cx="6132605" cy="780434"/>
          </a:xfrm>
        </p:spPr>
        <p:txBody>
          <a:bodyPr vert="horz" lIns="91440" tIns="45720" rIns="91440" bIns="45720" rtlCol="0" anchor="ctr">
            <a:normAutofit/>
          </a:bodyPr>
          <a:lstStyle/>
          <a:p>
            <a:r>
              <a:rPr lang="en-US" sz="4400"/>
              <a:t>procedure</a:t>
            </a:r>
          </a:p>
        </p:txBody>
      </p:sp>
      <p:cxnSp>
        <p:nvCxnSpPr>
          <p:cNvPr id="45" name="Straight Connector 44">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B7CE6D5-DF95-5014-282E-99FD2B31C279}"/>
              </a:ext>
            </a:extLst>
          </p:cNvPr>
          <p:cNvSpPr txBox="1"/>
          <p:nvPr/>
        </p:nvSpPr>
        <p:spPr>
          <a:xfrm>
            <a:off x="1119064" y="1545996"/>
            <a:ext cx="4783121" cy="4431983"/>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b="1" dirty="0"/>
              <a:t>Data Collection</a:t>
            </a:r>
            <a:endParaRPr lang="en-US" sz="2400" dirty="0"/>
          </a:p>
          <a:p>
            <a:pPr marL="342900" indent="-342900">
              <a:buFont typeface="Arial" panose="020B0604020202020204" pitchFamily="34" charset="0"/>
              <a:buChar char="•"/>
            </a:pPr>
            <a:r>
              <a:rPr lang="en-US" sz="2400" b="1" dirty="0"/>
              <a:t>Data Cleaning</a:t>
            </a:r>
            <a:endParaRPr lang="en-US" sz="2400" dirty="0"/>
          </a:p>
          <a:p>
            <a:pPr marL="342900" indent="-342900">
              <a:buFont typeface="Arial" panose="020B0604020202020204" pitchFamily="34" charset="0"/>
              <a:buChar char="•"/>
            </a:pPr>
            <a:r>
              <a:rPr lang="en-US" sz="2400" b="1" dirty="0"/>
              <a:t>Exploratory Data Analysis (EDA)</a:t>
            </a:r>
            <a:endParaRPr lang="en-US" sz="2400" dirty="0"/>
          </a:p>
          <a:p>
            <a:pPr marL="342900" indent="-342900">
              <a:buFont typeface="Arial" panose="020B0604020202020204" pitchFamily="34" charset="0"/>
              <a:buChar char="•"/>
            </a:pPr>
            <a:r>
              <a:rPr lang="en-US" sz="2400" b="1" dirty="0"/>
              <a:t>Feature Engineering</a:t>
            </a:r>
            <a:endParaRPr lang="en-US" sz="2400" dirty="0"/>
          </a:p>
          <a:p>
            <a:pPr marL="342900" indent="-342900">
              <a:buFont typeface="Arial" panose="020B0604020202020204" pitchFamily="34" charset="0"/>
              <a:buChar char="•"/>
            </a:pPr>
            <a:r>
              <a:rPr lang="en-US" sz="2400" b="1" dirty="0"/>
              <a:t>Data Preprocessing</a:t>
            </a:r>
          </a:p>
          <a:p>
            <a:pPr marL="342900" indent="-342900">
              <a:buFont typeface="Arial" panose="020B0604020202020204" pitchFamily="34" charset="0"/>
              <a:buChar char="•"/>
            </a:pPr>
            <a:r>
              <a:rPr lang="en-US" sz="2400" b="1" dirty="0"/>
              <a:t>Model Selection</a:t>
            </a:r>
          </a:p>
          <a:p>
            <a:pPr marL="342900" indent="-342900">
              <a:buFont typeface="Arial" panose="020B0604020202020204" pitchFamily="34" charset="0"/>
              <a:buChar char="•"/>
            </a:pPr>
            <a:r>
              <a:rPr lang="en-US" sz="2400" b="1" dirty="0"/>
              <a:t>Model Training</a:t>
            </a:r>
            <a:endParaRPr lang="en-US" sz="2400" dirty="0"/>
          </a:p>
          <a:p>
            <a:pPr marL="342900" indent="-342900">
              <a:buFont typeface="Arial" panose="020B0604020202020204" pitchFamily="34" charset="0"/>
              <a:buChar char="•"/>
            </a:pPr>
            <a:r>
              <a:rPr lang="en-US" sz="2400" b="1" dirty="0"/>
              <a:t>Model Evaluation</a:t>
            </a:r>
            <a:endParaRPr lang="en-US" sz="2400" dirty="0"/>
          </a:p>
          <a:p>
            <a:pPr marL="342900" indent="-342900">
              <a:buFont typeface="Arial" panose="020B0604020202020204" pitchFamily="34" charset="0"/>
              <a:buChar char="•"/>
            </a:pPr>
            <a:r>
              <a:rPr lang="en-US" sz="2400" b="1" dirty="0"/>
              <a:t>Hyperparameter Tuning</a:t>
            </a:r>
            <a:endParaRPr lang="en-US" sz="2400" dirty="0"/>
          </a:p>
          <a:p>
            <a:pPr marL="342900" indent="-342900">
              <a:buFont typeface="Arial" panose="020B0604020202020204" pitchFamily="34" charset="0"/>
              <a:buChar char="•"/>
            </a:pPr>
            <a:r>
              <a:rPr lang="en-US" sz="2400" b="1" dirty="0"/>
              <a:t>Validation and Testing</a:t>
            </a:r>
            <a:endParaRPr lang="en-US" sz="2400" dirty="0"/>
          </a:p>
          <a:p>
            <a:pPr marL="342900" indent="-342900">
              <a:buFont typeface="Arial" panose="020B0604020202020204" pitchFamily="34" charset="0"/>
              <a:buChar char="•"/>
            </a:pPr>
            <a:r>
              <a:rPr lang="en-US" sz="2400" b="1" dirty="0"/>
              <a:t>Interpretation</a:t>
            </a:r>
            <a:endParaRPr lang="en-US" sz="2400" dirty="0"/>
          </a:p>
          <a:p>
            <a:endParaRPr lang="en-US"/>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540531F-9682-E952-E241-954F321A55FB}"/>
              </a:ext>
            </a:extLst>
          </p:cNvPr>
          <p:cNvSpPr>
            <a:spLocks noGrp="1"/>
          </p:cNvSpPr>
          <p:nvPr>
            <p:ph type="title"/>
          </p:nvPr>
        </p:nvSpPr>
        <p:spPr>
          <a:xfrm>
            <a:off x="883920" y="800849"/>
            <a:ext cx="4065767" cy="3510553"/>
          </a:xfrm>
        </p:spPr>
        <p:txBody>
          <a:bodyPr anchor="t">
            <a:normAutofit fontScale="90000"/>
          </a:bodyPr>
          <a:lstStyle/>
          <a:p>
            <a:r>
              <a:rPr lang="en-US" sz="4100"/>
              <a:t>Data set summary</a:t>
            </a:r>
            <a:br>
              <a:rPr lang="en-US" sz="4100"/>
            </a:br>
            <a:br>
              <a:rPr lang="en-US" sz="4100"/>
            </a:br>
            <a:r>
              <a:rPr lang="en-US" sz="4100" noProof="1"/>
              <a:t>The dataset has 1 CSV file with 13 columns</a:t>
            </a:r>
            <a:endParaRPr lang="en-US" sz="4100"/>
          </a:p>
        </p:txBody>
      </p:sp>
      <p:sp>
        <p:nvSpPr>
          <p:cNvPr id="6" name="Content Placeholder 5">
            <a:extLst>
              <a:ext uri="{FF2B5EF4-FFF2-40B4-BE49-F238E27FC236}">
                <a16:creationId xmlns:a16="http://schemas.microsoft.com/office/drawing/2014/main" id="{91573C69-6BAF-5D82-3489-F69B6E123CB0}"/>
              </a:ext>
            </a:extLst>
          </p:cNvPr>
          <p:cNvSpPr>
            <a:spLocks noGrp="1"/>
          </p:cNvSpPr>
          <p:nvPr>
            <p:ph idx="1"/>
          </p:nvPr>
        </p:nvSpPr>
        <p:spPr>
          <a:xfrm>
            <a:off x="5895753" y="533400"/>
            <a:ext cx="5458046" cy="5791200"/>
          </a:xfrm>
        </p:spPr>
        <p:txBody>
          <a:bodyPr numCol="2" anchor="ctr">
            <a:normAutofit/>
          </a:bodyPr>
          <a:lstStyle/>
          <a:p>
            <a:r>
              <a:rPr lang="en-US" b="0" i="0" u="none" strike="noStrike">
                <a:effectLst/>
                <a:latin typeface="Aptos Narrow"/>
              </a:rPr>
              <a:t>Loan_ID</a:t>
            </a:r>
            <a:r>
              <a:rPr lang="en-US"/>
              <a:t> </a:t>
            </a:r>
          </a:p>
          <a:p>
            <a:r>
              <a:rPr lang="en-US" b="0" i="0" u="none" strike="noStrike">
                <a:effectLst/>
                <a:latin typeface="Aptos Narrow"/>
              </a:rPr>
              <a:t>Gender</a:t>
            </a:r>
          </a:p>
          <a:p>
            <a:r>
              <a:rPr lang="en-US"/>
              <a:t> </a:t>
            </a:r>
            <a:r>
              <a:rPr lang="en-US" b="0" i="0" u="none" strike="noStrike">
                <a:effectLst/>
                <a:latin typeface="Aptos Narrow"/>
              </a:rPr>
              <a:t>Married</a:t>
            </a:r>
            <a:r>
              <a:rPr lang="en-US"/>
              <a:t> </a:t>
            </a:r>
          </a:p>
          <a:p>
            <a:r>
              <a:rPr lang="en-US" b="0" i="0" u="none" strike="noStrike">
                <a:effectLst/>
                <a:latin typeface="Aptos Narrow"/>
              </a:rPr>
              <a:t>Dependents</a:t>
            </a:r>
          </a:p>
          <a:p>
            <a:r>
              <a:rPr lang="en-US"/>
              <a:t> </a:t>
            </a:r>
            <a:r>
              <a:rPr lang="en-US" b="0" i="0" u="none" strike="noStrike">
                <a:effectLst/>
                <a:latin typeface="Aptos Narrow"/>
              </a:rPr>
              <a:t>Education</a:t>
            </a:r>
            <a:r>
              <a:rPr lang="en-US"/>
              <a:t> </a:t>
            </a:r>
          </a:p>
          <a:p>
            <a:r>
              <a:rPr lang="en-US" b="0" i="0" u="none" strike="noStrike">
                <a:effectLst/>
                <a:latin typeface="Aptos Narrow"/>
              </a:rPr>
              <a:t>Self_Employed</a:t>
            </a:r>
            <a:r>
              <a:rPr lang="en-US"/>
              <a:t> </a:t>
            </a:r>
          </a:p>
          <a:p>
            <a:r>
              <a:rPr lang="en-US">
                <a:latin typeface="Aptos Narrow"/>
              </a:rPr>
              <a:t>Applicant Income</a:t>
            </a:r>
            <a:r>
              <a:rPr lang="en-US"/>
              <a:t> </a:t>
            </a:r>
          </a:p>
          <a:p>
            <a:r>
              <a:rPr lang="en-US">
                <a:latin typeface="Aptos Narrow"/>
              </a:rPr>
              <a:t>Co-applicant Income</a:t>
            </a:r>
            <a:r>
              <a:rPr lang="en-US"/>
              <a:t> </a:t>
            </a:r>
          </a:p>
          <a:p>
            <a:r>
              <a:rPr lang="en-US" b="0" i="0" u="none" strike="noStrike">
                <a:effectLst/>
                <a:latin typeface="Aptos Narrow"/>
              </a:rPr>
              <a:t>LoanAmount</a:t>
            </a:r>
            <a:r>
              <a:rPr lang="en-US"/>
              <a:t> </a:t>
            </a:r>
          </a:p>
          <a:p>
            <a:r>
              <a:rPr lang="en-US" b="0" i="0" u="none" strike="noStrike">
                <a:effectLst/>
                <a:latin typeface="Aptos Narrow"/>
              </a:rPr>
              <a:t>Loan_Amount_Term</a:t>
            </a:r>
          </a:p>
          <a:p>
            <a:r>
              <a:rPr lang="en-US"/>
              <a:t> </a:t>
            </a:r>
            <a:r>
              <a:rPr lang="en-US" b="0" i="0" u="none" strike="noStrike">
                <a:effectLst/>
                <a:latin typeface="Aptos Narrow"/>
              </a:rPr>
              <a:t>Credit_History</a:t>
            </a:r>
          </a:p>
          <a:p>
            <a:r>
              <a:rPr lang="en-US"/>
              <a:t> </a:t>
            </a:r>
            <a:r>
              <a:rPr lang="en-US" b="0" i="0" u="none" strike="noStrike">
                <a:effectLst/>
                <a:latin typeface="Aptos Narrow"/>
              </a:rPr>
              <a:t>Property_Area</a:t>
            </a:r>
          </a:p>
          <a:p>
            <a:r>
              <a:rPr lang="en-US"/>
              <a:t> </a:t>
            </a:r>
            <a:r>
              <a:rPr lang="en-US" b="0" i="0" u="none" strike="noStrike">
                <a:effectLst/>
                <a:latin typeface="Aptos Narrow"/>
              </a:rPr>
              <a:t>Loan_Status</a:t>
            </a:r>
            <a:r>
              <a:rPr lang="en-US"/>
              <a:t> </a:t>
            </a:r>
          </a:p>
        </p:txBody>
      </p:sp>
      <p:cxnSp>
        <p:nvCxnSpPr>
          <p:cNvPr id="15" name="Straight Connector 14">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088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668005" y="657225"/>
            <a:ext cx="3230515" cy="3569822"/>
          </a:xfrm>
        </p:spPr>
        <p:txBody>
          <a:bodyPr vert="horz" lIns="91440" tIns="45720" rIns="91440" bIns="45720" rtlCol="0" anchor="t">
            <a:normAutofit/>
          </a:bodyPr>
          <a:lstStyle/>
          <a:p>
            <a:r>
              <a:rPr lang="en-US"/>
              <a:t>Libraries used</a:t>
            </a:r>
          </a:p>
        </p:txBody>
      </p:sp>
      <p:cxnSp>
        <p:nvCxnSpPr>
          <p:cNvPr id="39" name="Straight Connector 38">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0" name="Subtitle 2">
            <a:extLst>
              <a:ext uri="{FF2B5EF4-FFF2-40B4-BE49-F238E27FC236}">
                <a16:creationId xmlns:a16="http://schemas.microsoft.com/office/drawing/2014/main" id="{FCF3D9FC-8818-D1E0-FA26-7E0498827F11}"/>
              </a:ext>
            </a:extLst>
          </p:cNvPr>
          <p:cNvGraphicFramePr>
            <a:graphicFrameLocks noGrp="1"/>
          </p:cNvGraphicFramePr>
          <p:nvPr>
            <p:ph idx="1"/>
            <p:extLst>
              <p:ext uri="{D42A27DB-BD31-4B8C-83A1-F6EECF244321}">
                <p14:modId xmlns:p14="http://schemas.microsoft.com/office/powerpoint/2010/main" val="2632544204"/>
              </p:ext>
            </p:extLst>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5195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06244-4905-16E9-4FC4-36707156F7C7}"/>
              </a:ext>
            </a:extLst>
          </p:cNvPr>
          <p:cNvSpPr>
            <a:spLocks noGrp="1"/>
          </p:cNvSpPr>
          <p:nvPr>
            <p:ph type="title"/>
          </p:nvPr>
        </p:nvSpPr>
        <p:spPr>
          <a:xfrm>
            <a:off x="1143000" y="19412"/>
            <a:ext cx="9906000" cy="1107409"/>
          </a:xfrm>
        </p:spPr>
        <p:txBody>
          <a:bodyPr/>
          <a:lstStyle/>
          <a:p>
            <a:r>
              <a:rPr lang="en-US"/>
              <a:t>DATA EXPLORATION</a:t>
            </a:r>
          </a:p>
        </p:txBody>
      </p:sp>
      <p:pic>
        <p:nvPicPr>
          <p:cNvPr id="5" name="Content Placeholder 4" descr="A screenshot of a graph&#10;&#10;Description automatically generated">
            <a:extLst>
              <a:ext uri="{FF2B5EF4-FFF2-40B4-BE49-F238E27FC236}">
                <a16:creationId xmlns:a16="http://schemas.microsoft.com/office/drawing/2014/main" id="{6474338F-81B0-448E-2C00-D659616BFFEF}"/>
              </a:ext>
            </a:extLst>
          </p:cNvPr>
          <p:cNvPicPr>
            <a:picLocks noGrp="1" noChangeAspect="1"/>
          </p:cNvPicPr>
          <p:nvPr>
            <p:ph sz="half" idx="14"/>
          </p:nvPr>
        </p:nvPicPr>
        <p:blipFill>
          <a:blip r:embed="rId2"/>
          <a:stretch>
            <a:fillRect/>
          </a:stretch>
        </p:blipFill>
        <p:spPr>
          <a:xfrm>
            <a:off x="7383497" y="1931242"/>
            <a:ext cx="4613624" cy="3767595"/>
          </a:xfrm>
        </p:spPr>
      </p:pic>
      <p:sp>
        <p:nvSpPr>
          <p:cNvPr id="3" name="TextBox 2">
            <a:extLst>
              <a:ext uri="{FF2B5EF4-FFF2-40B4-BE49-F238E27FC236}">
                <a16:creationId xmlns:a16="http://schemas.microsoft.com/office/drawing/2014/main" id="{2FA47530-73EA-0BBB-8010-671D2C532188}"/>
              </a:ext>
            </a:extLst>
          </p:cNvPr>
          <p:cNvSpPr txBox="1"/>
          <p:nvPr/>
        </p:nvSpPr>
        <p:spPr>
          <a:xfrm>
            <a:off x="741106" y="1306158"/>
            <a:ext cx="6345780" cy="6170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500" dirty="0">
                <a:ea typeface="+mn-lt"/>
                <a:cs typeface="+mn-lt"/>
              </a:rPr>
              <a:t>Data exploration involves understanding the characteristics and distributions of the variables within a dataset. Histograms provide a visual representation of the frequency distribution of numerical features. By examining the histograms, we can gain insights into the central tendency, spread, and shape of the data distributions.</a:t>
            </a:r>
            <a:endParaRPr lang="en-US" sz="1500" dirty="0"/>
          </a:p>
          <a:p>
            <a:pPr marL="285750" indent="-285750">
              <a:buFont typeface="Arial"/>
              <a:buChar char="•"/>
            </a:pPr>
            <a:endParaRPr lang="en-US" sz="1500" dirty="0">
              <a:ea typeface="+mn-lt"/>
              <a:cs typeface="+mn-lt"/>
            </a:endParaRPr>
          </a:p>
          <a:p>
            <a:pPr marL="285750" indent="-285750">
              <a:buFont typeface="Arial"/>
              <a:buChar char="•"/>
            </a:pPr>
            <a:r>
              <a:rPr lang="en-US" sz="1500" dirty="0">
                <a:ea typeface="+mn-lt"/>
                <a:cs typeface="+mn-lt"/>
              </a:rPr>
              <a:t>For instance, the histogram for "</a:t>
            </a:r>
            <a:r>
              <a:rPr lang="en-US" sz="1500" err="1">
                <a:ea typeface="+mn-lt"/>
                <a:cs typeface="+mn-lt"/>
              </a:rPr>
              <a:t>Applicant_Income</a:t>
            </a:r>
            <a:r>
              <a:rPr lang="en-US" sz="1500" dirty="0">
                <a:ea typeface="+mn-lt"/>
                <a:cs typeface="+mn-lt"/>
              </a:rPr>
              <a:t>" reveals the distribution of income levels among applicants, showing whether the data is skewed to one side or distributed evenly. Similarly, the histogram for "Co </a:t>
            </a:r>
            <a:r>
              <a:rPr lang="en-US" sz="1500" err="1">
                <a:ea typeface="+mn-lt"/>
                <a:cs typeface="+mn-lt"/>
              </a:rPr>
              <a:t>applicant_Income</a:t>
            </a:r>
            <a:r>
              <a:rPr lang="en-US" sz="1500" dirty="0">
                <a:ea typeface="+mn-lt"/>
                <a:cs typeface="+mn-lt"/>
              </a:rPr>
              <a:t>" illustrates the distribution of income levels for co-applicants.</a:t>
            </a:r>
            <a:endParaRPr lang="en-US" sz="1500" dirty="0"/>
          </a:p>
          <a:p>
            <a:pPr marL="285750" indent="-285750">
              <a:buFont typeface="Arial"/>
              <a:buChar char="•"/>
            </a:pPr>
            <a:endParaRPr lang="en-US" sz="1500" dirty="0">
              <a:ea typeface="+mn-lt"/>
              <a:cs typeface="+mn-lt"/>
            </a:endParaRPr>
          </a:p>
          <a:p>
            <a:pPr marL="285750" indent="-285750">
              <a:buFont typeface="Arial"/>
              <a:buChar char="•"/>
            </a:pPr>
            <a:r>
              <a:rPr lang="en-US" sz="1500" dirty="0">
                <a:ea typeface="+mn-lt"/>
                <a:cs typeface="+mn-lt"/>
              </a:rPr>
              <a:t>The histogram for "</a:t>
            </a:r>
            <a:r>
              <a:rPr lang="en-US" sz="1500" err="1">
                <a:ea typeface="+mn-lt"/>
                <a:cs typeface="+mn-lt"/>
              </a:rPr>
              <a:t>Loan_Amount</a:t>
            </a:r>
            <a:r>
              <a:rPr lang="en-US" sz="1500" dirty="0">
                <a:ea typeface="+mn-lt"/>
                <a:cs typeface="+mn-lt"/>
              </a:rPr>
              <a:t>" displays the distribution of loan amounts requested by applicants, providing insights into the common loan amount ranges. Understanding the distribution of loan amounts is crucial for assessing the risk and feasibility of loan approvals.</a:t>
            </a:r>
            <a:endParaRPr lang="en-US" sz="1500" dirty="0"/>
          </a:p>
          <a:p>
            <a:pPr marL="285750" indent="-285750">
              <a:buFont typeface="Arial"/>
              <a:buChar char="•"/>
            </a:pPr>
            <a:endParaRPr lang="en-US" sz="1500" dirty="0">
              <a:ea typeface="+mn-lt"/>
              <a:cs typeface="+mn-lt"/>
            </a:endParaRPr>
          </a:p>
          <a:p>
            <a:pPr marL="285750" indent="-285750">
              <a:buFont typeface="Arial"/>
              <a:buChar char="•"/>
            </a:pPr>
            <a:r>
              <a:rPr lang="en-US" sz="1500" dirty="0">
                <a:ea typeface="+mn-lt"/>
                <a:cs typeface="+mn-lt"/>
              </a:rPr>
              <a:t>Analyzing the histogram for "</a:t>
            </a:r>
            <a:r>
              <a:rPr lang="en-US" sz="1500" err="1">
                <a:ea typeface="+mn-lt"/>
                <a:cs typeface="+mn-lt"/>
              </a:rPr>
              <a:t>Loan_Amount_Term</a:t>
            </a:r>
            <a:r>
              <a:rPr lang="en-US" sz="1500" dirty="0">
                <a:ea typeface="+mn-lt"/>
                <a:cs typeface="+mn-lt"/>
              </a:rPr>
              <a:t>" helps understand the distribution of loan term durations, indicating the most prevalent loan term lengths within the dataset.</a:t>
            </a:r>
            <a:endParaRPr lang="en-US" sz="1500" dirty="0"/>
          </a:p>
          <a:p>
            <a:endParaRPr lang="en-US" sz="1500" dirty="0">
              <a:ea typeface="+mn-lt"/>
              <a:cs typeface="+mn-lt"/>
            </a:endParaRPr>
          </a:p>
          <a:p>
            <a:pPr marL="285750" indent="-285750">
              <a:buFont typeface="Arial"/>
              <a:buChar char="•"/>
            </a:pPr>
            <a:r>
              <a:rPr lang="en-US" sz="1500" dirty="0">
                <a:ea typeface="+mn-lt"/>
                <a:cs typeface="+mn-lt"/>
              </a:rPr>
              <a:t>Moreover, the histogram for "</a:t>
            </a:r>
            <a:r>
              <a:rPr lang="en-US" sz="1500" err="1">
                <a:ea typeface="+mn-lt"/>
                <a:cs typeface="+mn-lt"/>
              </a:rPr>
              <a:t>Credit_History</a:t>
            </a:r>
            <a:r>
              <a:rPr lang="en-US" sz="1500" dirty="0">
                <a:ea typeface="+mn-lt"/>
                <a:cs typeface="+mn-lt"/>
              </a:rPr>
              <a:t>" showcases the distribution of credit histories among applicants, which is essential for evaluating creditworthiness and predicting loan approvals.</a:t>
            </a:r>
            <a:endParaRPr lang="en-US" sz="1500" dirty="0"/>
          </a:p>
          <a:p>
            <a:endParaRPr lang="en-US" sz="1500" dirty="0"/>
          </a:p>
          <a:p>
            <a:br>
              <a:rPr lang="en-US" dirty="0"/>
            </a:br>
            <a:endParaRPr lang="en-US" sz="1600"/>
          </a:p>
          <a:p>
            <a:pPr algn="l"/>
            <a:endParaRPr lang="en-US" sz="1600"/>
          </a:p>
        </p:txBody>
      </p:sp>
    </p:spTree>
    <p:extLst>
      <p:ext uri="{BB962C8B-B14F-4D97-AF65-F5344CB8AC3E}">
        <p14:creationId xmlns:p14="http://schemas.microsoft.com/office/powerpoint/2010/main" val="4223244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9DA4C-6943-8674-1C47-85165ECD74F2}"/>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DATA ANALYSIS</a:t>
            </a:r>
          </a:p>
        </p:txBody>
      </p:sp>
      <p:cxnSp>
        <p:nvCxnSpPr>
          <p:cNvPr id="46" name="Straight Connector 45">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group of blue and green bars&#10;&#10;Description automatically generated">
            <a:extLst>
              <a:ext uri="{FF2B5EF4-FFF2-40B4-BE49-F238E27FC236}">
                <a16:creationId xmlns:a16="http://schemas.microsoft.com/office/drawing/2014/main" id="{FCEDE2F8-3544-E86D-A002-8B53A939C430}"/>
              </a:ext>
            </a:extLst>
          </p:cNvPr>
          <p:cNvPicPr>
            <a:picLocks noChangeAspect="1"/>
          </p:cNvPicPr>
          <p:nvPr/>
        </p:nvPicPr>
        <p:blipFill>
          <a:blip r:embed="rId2"/>
          <a:stretch>
            <a:fillRect/>
          </a:stretch>
        </p:blipFill>
        <p:spPr>
          <a:xfrm>
            <a:off x="6096000" y="1583717"/>
            <a:ext cx="5562600" cy="3699129"/>
          </a:xfrm>
          <a:prstGeom prst="rect">
            <a:avLst/>
          </a:prstGeom>
        </p:spPr>
      </p:pic>
    </p:spTree>
    <p:extLst>
      <p:ext uri="{BB962C8B-B14F-4D97-AF65-F5344CB8AC3E}">
        <p14:creationId xmlns:p14="http://schemas.microsoft.com/office/powerpoint/2010/main" val="110142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C180A77-4928-484F-9529-F716C85D6A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3C20BE78-9FDF-401B-B412-3AA10EC5BEA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{85C75014-3B80-4B21-81F1-8DBF628DF32C}tf22797433_win32</Template>
  <TotalTime>0</TotalTime>
  <Words>2560</Words>
  <Application>Microsoft Macintosh PowerPoint</Application>
  <PresentationFormat>Widescreen</PresentationFormat>
  <Paragraphs>160</Paragraphs>
  <Slides>27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Aptos</vt:lpstr>
      <vt:lpstr>Aptos Narrow</vt:lpstr>
      <vt:lpstr>Arial</vt:lpstr>
      <vt:lpstr>Calibri</vt:lpstr>
      <vt:lpstr>Comic Sans MS</vt:lpstr>
      <vt:lpstr>Univers Condensed Light</vt:lpstr>
      <vt:lpstr>Walbaum Display Light</vt:lpstr>
      <vt:lpstr>AngleLinesVTI</vt:lpstr>
      <vt:lpstr>Loan data analysis    group3</vt:lpstr>
      <vt:lpstr>AGENDA</vt:lpstr>
      <vt:lpstr>PowerPoint Presentation</vt:lpstr>
      <vt:lpstr>Analysis procedure followed</vt:lpstr>
      <vt:lpstr>procedure</vt:lpstr>
      <vt:lpstr>Data set summary  The dataset has 1 CSV file with 13 columns</vt:lpstr>
      <vt:lpstr>Libraries used</vt:lpstr>
      <vt:lpstr>DATA EXPLORATION</vt:lpstr>
      <vt:lpstr>DATA ANALYSIS</vt:lpstr>
      <vt:lpstr>PowerPoint Presentation</vt:lpstr>
      <vt:lpstr>DATA VISUALIZATIO N</vt:lpstr>
      <vt:lpstr>PowerPoint Presentation</vt:lpstr>
      <vt:lpstr> CORRELATIONS</vt:lpstr>
      <vt:lpstr>Data Preparation</vt:lpstr>
      <vt:lpstr>Feature engineering</vt:lpstr>
      <vt:lpstr>outliers</vt:lpstr>
      <vt:lpstr>PowerPoint Presentation</vt:lpstr>
      <vt:lpstr>DISCREPANCIES</vt:lpstr>
      <vt:lpstr>MODELS USED</vt:lpstr>
      <vt:lpstr>Models used</vt:lpstr>
      <vt:lpstr>Model evaluation</vt:lpstr>
      <vt:lpstr>Model comparison &amp; results</vt:lpstr>
      <vt:lpstr>Deployment Strategies</vt:lpstr>
      <vt:lpstr>Conclusion</vt:lpstr>
      <vt:lpstr>References</vt:lpstr>
      <vt:lpstr>ANY QUERIES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data analysis   group3</dc:title>
  <dc:creator>nihanth ch</dc:creator>
  <cp:lastModifiedBy>Microsoft Office User</cp:lastModifiedBy>
  <cp:revision>243</cp:revision>
  <dcterms:created xsi:type="dcterms:W3CDTF">2024-05-03T02:19:15Z</dcterms:created>
  <dcterms:modified xsi:type="dcterms:W3CDTF">2024-05-09T00:47:53Z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